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D4063-F4A2-D2B8-6B08-6C10A2A2D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B0560D-BB4F-B604-2837-AAE60A4C3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A459A-0A98-C897-D6E3-8B748B11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3C8137-7B52-CCF7-05A4-86B2CA40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D2C716-5E6C-02A3-80BF-0ACD6769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51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59CC2-DD66-D393-507E-FD8A8648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9655F2-0C50-D063-5382-1153319D6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ED229-C05F-179E-F687-E28B8068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F24F76-2E88-89E1-22E4-4A7D2CF8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71BB27-9395-3A5C-258C-9DC471E7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405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5C16CD-1F92-E01B-01A8-EED562B94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3A9047-878C-ECA2-8E1B-7BD1AF30C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1C9690-7D86-EE9E-98A8-8D9006D3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38A34E-DA9A-57EE-C6A5-0B46A0D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06DB45-403A-424C-8E59-9B0808BA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537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60CA6-8C8C-F01B-3C99-BDE92504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C60A9A-253B-768C-C134-9946B404F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EF059F-12E1-98A3-2347-097225AE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1CC8C7-1ABD-94AE-0EA1-7FDBABD4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92E55-9E76-6009-FF7E-81A93A2E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4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C840F-B6CB-5078-4701-B7646836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7D431C-B354-4029-F3B2-BB278F93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6A3694-C4BC-29A6-A917-419EE109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F7A819-F8D4-9BAB-54D1-C4A41D27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BD79BC-177F-ABCB-6319-B682131B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511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833C3-171D-D189-F258-92CCB67C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98DB0-41D0-C1DD-7F6B-2C5031DA9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0811BA-3BA6-215F-3478-0E155FA89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5B00A0-1AC9-C45F-983D-3D81057F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C042D8-F815-365A-8875-EA0144B8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DAEEED-9A72-4049-E24B-A34A0520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160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1D2AA-A1C6-75BA-AC86-7A896514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0109DC-04F6-60B3-FFA4-DD94A460C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12DAD8-B633-B7B7-2BB1-3F5DE0ABD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E57301-52CE-FD56-FDB5-7735F97B8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8FA7E1B-C586-1E6E-2B36-8AD9C7389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C5E61D-AC7C-7004-1908-8C08C395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6A73A2-1D32-C0F3-E02B-7DEDC8E6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A9A283-BC72-F0C2-133A-373B053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894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ADD8F-0564-8C0B-A2CA-563CB144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C775B0-F6C1-BC8E-D6DD-8673781A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44E9CF-5294-89D4-3274-EB1066D3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1DFAE2-5064-326A-FEE3-80133E28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662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B46FBA-C6A9-D04A-D3E2-65B4FE97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F9CCA0-819D-D5F3-6C83-D0E21C0F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DC5FE9-B15F-C886-853F-D91E06B0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03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9557A-00DE-AA0D-0B31-C21319CF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3B830-2D15-1425-F774-875A3C53D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943DE6-EF82-2D1D-26C3-97D83D2B6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1FD8EA-15B0-69E5-C12B-27B78F13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94D291-5160-9432-CA91-8B8BE6EA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A08782-F025-89D5-E1D9-D19415D5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78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9FDC-D6BE-3DD2-2A9A-67E46B4A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E3E65B-0322-EE84-F3F9-CB9855B2B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B1B5D3-58C0-AE20-F63E-92E5F57BF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73F6AF-AB1A-6031-241B-4EE68FF9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25F2DA-3D2B-0E03-67D7-1DFA4C0D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662727-4569-47F7-F7AB-72EDC2BD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8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EEADEF-B53A-E022-51F4-71DAC42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4FD9F7-57E8-4E6C-100A-620F5E2BA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B4C4B8-A4A9-756A-6327-96B678134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8002-8D44-4127-8AA1-BF1CE113C3C7}" type="datetimeFigureOut">
              <a:rPr lang="en-IN" smtClean="0"/>
              <a:t>25-09-2025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8097FC-17AD-45E9-490C-E5CDD05DA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BA4668-F165-3753-7E2D-29E6B82DD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0734-F72F-4919-9A37-307943FF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512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6.sv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8.jpg"/><Relationship Id="rId4" Type="http://schemas.openxmlformats.org/officeDocument/2006/relationships/image" Target="../media/image6.sv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A9122-2292-79BE-5261-13730903B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0" y="1080404"/>
            <a:ext cx="10203088" cy="134323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Eras Medium ITC" panose="020B0602030504020804" pitchFamily="34" charset="0"/>
              </a:rPr>
              <a:t>Shikshan Vikas Mandal’s</a:t>
            </a:r>
            <a: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  <a:t>Shri S. H. Kelkar College of Arts, Commerce and Science Devgad </a:t>
            </a:r>
            <a:b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aiandra GD" panose="020E0502030308020204" pitchFamily="34" charset="0"/>
              </a:rPr>
              <a:t>Best College Awarded by University of Mumbai. </a:t>
            </a:r>
            <a:endParaRPr lang="en-IN" sz="30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8E81BE-BC14-A409-7A3C-2104DA4DB9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578480"/>
            <a:ext cx="1862690" cy="186269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D81412F-5C7F-5BB6-BCD2-983EED8E0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43523"/>
              </p:ext>
            </p:extLst>
          </p:nvPr>
        </p:nvGraphicFramePr>
        <p:xfrm>
          <a:off x="765313" y="113558"/>
          <a:ext cx="106845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70">
                  <a:extLst>
                    <a:ext uri="{9D8B030D-6E8A-4147-A177-3AD203B41FA5}">
                      <a16:colId xmlns:a16="http://schemas.microsoft.com/office/drawing/2014/main" xmlns="" val="146452588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4652196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3525578153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42098770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9304640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67832506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97561094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2407829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News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Achievements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Press Media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Photo Gallery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NIRF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Alumni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Login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Feedback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19380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896F106-B750-60FC-A328-312175F14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9" y="3066293"/>
            <a:ext cx="11453271" cy="37278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AE1409-4D0B-9583-3700-90B4AF0AC856}"/>
              </a:ext>
            </a:extLst>
          </p:cNvPr>
          <p:cNvGrpSpPr/>
          <p:nvPr/>
        </p:nvGrpSpPr>
        <p:grpSpPr>
          <a:xfrm>
            <a:off x="457190" y="5957290"/>
            <a:ext cx="6286642" cy="914400"/>
            <a:chOff x="457190" y="5957290"/>
            <a:chExt cx="6286642" cy="914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623DBC8-DA5B-59B7-B59C-02A73FC90B0A}"/>
                </a:ext>
              </a:extLst>
            </p:cNvPr>
            <p:cNvSpPr txBox="1"/>
            <p:nvPr/>
          </p:nvSpPr>
          <p:spPr>
            <a:xfrm>
              <a:off x="1311960" y="6362264"/>
              <a:ext cx="5431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n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Slide Show of latest news / achievements</a:t>
              </a:r>
              <a:endParaRPr lang="en-IN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21" name="Graphic 20" descr="Camera">
              <a:extLst>
                <a:ext uri="{FF2B5EF4-FFF2-40B4-BE49-F238E27FC236}">
                  <a16:creationId xmlns:a16="http://schemas.microsoft.com/office/drawing/2014/main" xmlns="" id="{0E66DD75-C56F-1D52-DBA1-D1D4A835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7190" y="5957290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24EBE0C-6F88-2B70-7E87-6BEB2A0107F4}"/>
              </a:ext>
            </a:extLst>
          </p:cNvPr>
          <p:cNvGrpSpPr/>
          <p:nvPr/>
        </p:nvGrpSpPr>
        <p:grpSpPr>
          <a:xfrm>
            <a:off x="6470310" y="556891"/>
            <a:ext cx="5158473" cy="1057732"/>
            <a:chOff x="6470310" y="556891"/>
            <a:chExt cx="5158473" cy="10577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A7E9275-45F7-3E14-81B9-F86ED794B301}"/>
                </a:ext>
              </a:extLst>
            </p:cNvPr>
            <p:cNvGrpSpPr/>
            <p:nvPr/>
          </p:nvGrpSpPr>
          <p:grpSpPr>
            <a:xfrm>
              <a:off x="6470310" y="563571"/>
              <a:ext cx="2455646" cy="515173"/>
              <a:chOff x="5442128" y="570979"/>
              <a:chExt cx="2759243" cy="515173"/>
            </a:xfrm>
          </p:grpSpPr>
          <p:sp>
            <p:nvSpPr>
              <p:cNvPr id="10" name="Flowchart: Terminator 9">
                <a:extLst>
                  <a:ext uri="{FF2B5EF4-FFF2-40B4-BE49-F238E27FC236}">
                    <a16:creationId xmlns:a16="http://schemas.microsoft.com/office/drawing/2014/main" xmlns="" id="{D3F1DA4A-FE83-AEC1-70C9-E9B613F2A251}"/>
                  </a:ext>
                </a:extLst>
              </p:cNvPr>
              <p:cNvSpPr/>
              <p:nvPr/>
            </p:nvSpPr>
            <p:spPr>
              <a:xfrm>
                <a:off x="5497333" y="571232"/>
                <a:ext cx="2704038" cy="514920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+</a:t>
                </a:r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919422071492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2" name="Graphic 11" descr="Speaker Phone">
                <a:extLst>
                  <a:ext uri="{FF2B5EF4-FFF2-40B4-BE49-F238E27FC236}">
                    <a16:creationId xmlns:a16="http://schemas.microsoft.com/office/drawing/2014/main" xmlns="" id="{7886B8FA-3080-4DEA-A621-80D8FA4F8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5442128" y="570979"/>
                <a:ext cx="496954" cy="496955"/>
              </a:xfrm>
              <a:prstGeom prst="flowChartOnlineStorage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61C1CD9-55FE-42C9-C71C-AC807E6BDCE7}"/>
                </a:ext>
              </a:extLst>
            </p:cNvPr>
            <p:cNvGrpSpPr/>
            <p:nvPr/>
          </p:nvGrpSpPr>
          <p:grpSpPr>
            <a:xfrm>
              <a:off x="8579210" y="556891"/>
              <a:ext cx="3049573" cy="527955"/>
              <a:chOff x="9249208" y="1075885"/>
              <a:chExt cx="2855432" cy="527955"/>
            </a:xfrm>
          </p:grpSpPr>
          <p:sp>
            <p:nvSpPr>
              <p:cNvPr id="13" name="Flowchart: Terminator 12">
                <a:extLst>
                  <a:ext uri="{FF2B5EF4-FFF2-40B4-BE49-F238E27FC236}">
                    <a16:creationId xmlns:a16="http://schemas.microsoft.com/office/drawing/2014/main" xmlns="" id="{3D5C0D1C-914C-671C-231D-28D44BF5D205}"/>
                  </a:ext>
                </a:extLst>
              </p:cNvPr>
              <p:cNvSpPr/>
              <p:nvPr/>
            </p:nvSpPr>
            <p:spPr>
              <a:xfrm>
                <a:off x="9249208" y="1075885"/>
                <a:ext cx="2855432" cy="527955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dcdevgad@gmail.com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5" name="Graphic 14" descr="Email">
                <a:extLst>
                  <a:ext uri="{FF2B5EF4-FFF2-40B4-BE49-F238E27FC236}">
                    <a16:creationId xmlns:a16="http://schemas.microsoft.com/office/drawing/2014/main" xmlns="" id="{6AEE677E-1E26-4C9D-8B73-492482989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9387757" y="1108779"/>
                <a:ext cx="401223" cy="401223"/>
              </a:xfrm>
              <a:prstGeom prst="flowChartOnlineStorage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1200EB7-3222-3822-DEA5-05BE2AEBFF21}"/>
                </a:ext>
              </a:extLst>
            </p:cNvPr>
            <p:cNvGrpSpPr/>
            <p:nvPr/>
          </p:nvGrpSpPr>
          <p:grpSpPr>
            <a:xfrm>
              <a:off x="7901603" y="1177236"/>
              <a:ext cx="3454416" cy="437387"/>
              <a:chOff x="7436356" y="1733801"/>
              <a:chExt cx="3532046" cy="437387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xmlns="" id="{1BDE02E8-6A70-3F35-B458-F28399F65075}"/>
                  </a:ext>
                </a:extLst>
              </p:cNvPr>
              <p:cNvSpPr/>
              <p:nvPr/>
            </p:nvSpPr>
            <p:spPr>
              <a:xfrm>
                <a:off x="7436356" y="1733801"/>
                <a:ext cx="3532046" cy="437387"/>
              </a:xfrm>
              <a:prstGeom prst="flowChartOnlineStorag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8" name="Graphic 7" descr="Magnifying glass">
                <a:extLst>
                  <a:ext uri="{FF2B5EF4-FFF2-40B4-BE49-F238E27FC236}">
                    <a16:creationId xmlns:a16="http://schemas.microsoft.com/office/drawing/2014/main" xmlns="" id="{F873D555-BA47-C875-9DC9-5511A6D55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515604" y="1792513"/>
                <a:ext cx="343469" cy="343469"/>
              </a:xfrm>
              <a:prstGeom prst="flowChartOnlineStorage">
                <a:avLst/>
              </a:prstGeom>
            </p:spPr>
          </p:pic>
        </p:grp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7D9C7E9-8AB7-43A9-BE0A-841A576F2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85591"/>
              </p:ext>
            </p:extLst>
          </p:nvPr>
        </p:nvGraphicFramePr>
        <p:xfrm>
          <a:off x="109330" y="2496683"/>
          <a:ext cx="11765078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14">
                  <a:extLst>
                    <a:ext uri="{9D8B030D-6E8A-4147-A177-3AD203B41FA5}">
                      <a16:colId xmlns:a16="http://schemas.microsoft.com/office/drawing/2014/main" xmlns="" val="306497604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374142901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908256753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670660288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602329711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xmlns="" val="35253389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25884736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56584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latin typeface="Eras Demi ITC" panose="020B0805030504020804" pitchFamily="34" charset="0"/>
                        </a:rPr>
                        <a:t>Home </a:t>
                      </a:r>
                      <a:endParaRPr lang="en-IN" sz="2000" b="0" dirty="0">
                        <a:solidFill>
                          <a:sysClr val="windowText" lastClr="00000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About Us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Academic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NAAC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Library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Examination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Student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Facilities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670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46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07CC651-F285-9D3D-3F84-E8F967E84F21}"/>
              </a:ext>
            </a:extLst>
          </p:cNvPr>
          <p:cNvSpPr txBox="1">
            <a:spLocks/>
          </p:cNvSpPr>
          <p:nvPr/>
        </p:nvSpPr>
        <p:spPr>
          <a:xfrm>
            <a:off x="1490858" y="1179794"/>
            <a:ext cx="10203088" cy="134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Eras Medium ITC" panose="020B0602030504020804" pitchFamily="34" charset="0"/>
              </a:rPr>
              <a:t>Shikshan Vikas Mandal’s</a:t>
            </a:r>
            <a: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  <a:t>Shri S. H. Kelkar College of Arts, Commerce and Science Devgad </a:t>
            </a:r>
            <a:b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aiandra GD" panose="020E0502030308020204" pitchFamily="34" charset="0"/>
              </a:rPr>
              <a:t>Best College Awarded by University of Mumbai. </a:t>
            </a:r>
            <a:endParaRPr lang="en-IN" sz="30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54F1A-3B82-817E-10EB-75232633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" y="479090"/>
            <a:ext cx="1862690" cy="18626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92C9E39-7CBF-217C-C303-37C7458AF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8702"/>
              </p:ext>
            </p:extLst>
          </p:nvPr>
        </p:nvGraphicFramePr>
        <p:xfrm>
          <a:off x="1162873" y="113558"/>
          <a:ext cx="10684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70">
                  <a:extLst>
                    <a:ext uri="{9D8B030D-6E8A-4147-A177-3AD203B41FA5}">
                      <a16:colId xmlns:a16="http://schemas.microsoft.com/office/drawing/2014/main" xmlns="" val="146452588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4652196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3525578153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42098770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9304640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67832506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97561094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2407829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News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Achievements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Press Media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Gallery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NIRF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Alumni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Login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Feedback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193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7823F2D-F599-7077-082A-30A237A28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28943"/>
              </p:ext>
            </p:extLst>
          </p:nvPr>
        </p:nvGraphicFramePr>
        <p:xfrm>
          <a:off x="936401" y="2516026"/>
          <a:ext cx="11031008" cy="472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876">
                  <a:extLst>
                    <a:ext uri="{9D8B030D-6E8A-4147-A177-3AD203B41FA5}">
                      <a16:colId xmlns:a16="http://schemas.microsoft.com/office/drawing/2014/main" xmlns="" val="3064976042"/>
                    </a:ext>
                  </a:extLst>
                </a:gridCol>
                <a:gridCol w="1378876">
                  <a:extLst>
                    <a:ext uri="{9D8B030D-6E8A-4147-A177-3AD203B41FA5}">
                      <a16:colId xmlns:a16="http://schemas.microsoft.com/office/drawing/2014/main" xmlns="" val="1374142901"/>
                    </a:ext>
                  </a:extLst>
                </a:gridCol>
                <a:gridCol w="1378876">
                  <a:extLst>
                    <a:ext uri="{9D8B030D-6E8A-4147-A177-3AD203B41FA5}">
                      <a16:colId xmlns:a16="http://schemas.microsoft.com/office/drawing/2014/main" xmlns="" val="1908256753"/>
                    </a:ext>
                  </a:extLst>
                </a:gridCol>
                <a:gridCol w="1378876">
                  <a:extLst>
                    <a:ext uri="{9D8B030D-6E8A-4147-A177-3AD203B41FA5}">
                      <a16:colId xmlns:a16="http://schemas.microsoft.com/office/drawing/2014/main" xmlns="" val="670660288"/>
                    </a:ext>
                  </a:extLst>
                </a:gridCol>
                <a:gridCol w="1378876">
                  <a:extLst>
                    <a:ext uri="{9D8B030D-6E8A-4147-A177-3AD203B41FA5}">
                      <a16:colId xmlns:a16="http://schemas.microsoft.com/office/drawing/2014/main" xmlns="" val="1602329711"/>
                    </a:ext>
                  </a:extLst>
                </a:gridCol>
                <a:gridCol w="1378876">
                  <a:extLst>
                    <a:ext uri="{9D8B030D-6E8A-4147-A177-3AD203B41FA5}">
                      <a16:colId xmlns:a16="http://schemas.microsoft.com/office/drawing/2014/main" xmlns="" val="3525338902"/>
                    </a:ext>
                  </a:extLst>
                </a:gridCol>
                <a:gridCol w="1378876">
                  <a:extLst>
                    <a:ext uri="{9D8B030D-6E8A-4147-A177-3AD203B41FA5}">
                      <a16:colId xmlns:a16="http://schemas.microsoft.com/office/drawing/2014/main" xmlns="" val="2588473602"/>
                    </a:ext>
                  </a:extLst>
                </a:gridCol>
                <a:gridCol w="1378876">
                  <a:extLst>
                    <a:ext uri="{9D8B030D-6E8A-4147-A177-3AD203B41FA5}">
                      <a16:colId xmlns:a16="http://schemas.microsoft.com/office/drawing/2014/main" xmlns="" val="15658440"/>
                    </a:ext>
                  </a:extLst>
                </a:gridCol>
              </a:tblGrid>
              <a:tr h="47271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Home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About Us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Academic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NAAC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Library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Student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Facilities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Eras Demi ITC" panose="020B0805030504020804" pitchFamily="34" charset="0"/>
                        </a:rPr>
                        <a:t>Gallery</a:t>
                      </a:r>
                      <a:endParaRPr lang="en-IN" sz="2000" b="0" dirty="0">
                        <a:solidFill>
                          <a:schemeClr val="bg1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670770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1BC14F5-D2FB-D728-2637-412AAA85FB10}"/>
              </a:ext>
            </a:extLst>
          </p:cNvPr>
          <p:cNvGrpSpPr/>
          <p:nvPr/>
        </p:nvGrpSpPr>
        <p:grpSpPr>
          <a:xfrm>
            <a:off x="6907064" y="556891"/>
            <a:ext cx="5119279" cy="1027915"/>
            <a:chOff x="6509504" y="556891"/>
            <a:chExt cx="5119279" cy="10279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A10FED0-B5C1-218B-4E52-FCCA6C59511E}"/>
                </a:ext>
              </a:extLst>
            </p:cNvPr>
            <p:cNvGrpSpPr/>
            <p:nvPr/>
          </p:nvGrpSpPr>
          <p:grpSpPr>
            <a:xfrm>
              <a:off x="6509504" y="563571"/>
              <a:ext cx="2406516" cy="515173"/>
              <a:chOff x="5486165" y="570979"/>
              <a:chExt cx="2704038" cy="515173"/>
            </a:xfrm>
          </p:grpSpPr>
          <p:sp>
            <p:nvSpPr>
              <p:cNvPr id="16" name="Flowchart: Terminator 9">
                <a:extLst>
                  <a:ext uri="{FF2B5EF4-FFF2-40B4-BE49-F238E27FC236}">
                    <a16:creationId xmlns:a16="http://schemas.microsoft.com/office/drawing/2014/main" xmlns="" id="{A6C033CE-49B2-AA7C-0EBA-F9C93408F647}"/>
                  </a:ext>
                </a:extLst>
              </p:cNvPr>
              <p:cNvSpPr/>
              <p:nvPr/>
            </p:nvSpPr>
            <p:spPr>
              <a:xfrm>
                <a:off x="5486165" y="571232"/>
                <a:ext cx="2704038" cy="514920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+</a:t>
                </a:r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919422071492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7" name="Graphic 16" descr="Speaker Phone">
                <a:extLst>
                  <a:ext uri="{FF2B5EF4-FFF2-40B4-BE49-F238E27FC236}">
                    <a16:creationId xmlns:a16="http://schemas.microsoft.com/office/drawing/2014/main" xmlns="" id="{9DB7B1E9-E2A3-1932-7F38-7797AA491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54317" y="570979"/>
                <a:ext cx="496954" cy="496955"/>
              </a:xfrm>
              <a:prstGeom prst="flowChartOnlineStorage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2D352CB-30C7-1B69-CD43-D7967A918D9A}"/>
                </a:ext>
              </a:extLst>
            </p:cNvPr>
            <p:cNvGrpSpPr/>
            <p:nvPr/>
          </p:nvGrpSpPr>
          <p:grpSpPr>
            <a:xfrm>
              <a:off x="8579210" y="556891"/>
              <a:ext cx="3049573" cy="527955"/>
              <a:chOff x="9249208" y="1075885"/>
              <a:chExt cx="2855432" cy="527955"/>
            </a:xfrm>
          </p:grpSpPr>
          <p:sp>
            <p:nvSpPr>
              <p:cNvPr id="14" name="Flowchart: Terminator 12">
                <a:extLst>
                  <a:ext uri="{FF2B5EF4-FFF2-40B4-BE49-F238E27FC236}">
                    <a16:creationId xmlns:a16="http://schemas.microsoft.com/office/drawing/2014/main" xmlns="" id="{AEBB4039-C38C-50EB-405B-4299AED35999}"/>
                  </a:ext>
                </a:extLst>
              </p:cNvPr>
              <p:cNvSpPr/>
              <p:nvPr/>
            </p:nvSpPr>
            <p:spPr>
              <a:xfrm>
                <a:off x="9249208" y="1075885"/>
                <a:ext cx="2855432" cy="527955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dcdevgad@gmail.com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5" name="Graphic 14" descr="Email">
                <a:extLst>
                  <a:ext uri="{FF2B5EF4-FFF2-40B4-BE49-F238E27FC236}">
                    <a16:creationId xmlns:a16="http://schemas.microsoft.com/office/drawing/2014/main" xmlns="" id="{C293A044-6A2C-AACF-146E-34FBF68D4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387757" y="1108779"/>
                <a:ext cx="401223" cy="401223"/>
              </a:xfrm>
              <a:prstGeom prst="flowChartOnlineStorage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D8293C8-A478-94DB-F53D-B7D4689824AF}"/>
                </a:ext>
              </a:extLst>
            </p:cNvPr>
            <p:cNvGrpSpPr/>
            <p:nvPr/>
          </p:nvGrpSpPr>
          <p:grpSpPr>
            <a:xfrm>
              <a:off x="8169957" y="1147419"/>
              <a:ext cx="3454416" cy="437387"/>
              <a:chOff x="7710738" y="1703984"/>
              <a:chExt cx="3532046" cy="437387"/>
            </a:xfrm>
          </p:grpSpPr>
          <p:sp>
            <p:nvSpPr>
              <p:cNvPr id="12" name="Rectangle: Diagonal Corners Rounded 4">
                <a:extLst>
                  <a:ext uri="{FF2B5EF4-FFF2-40B4-BE49-F238E27FC236}">
                    <a16:creationId xmlns:a16="http://schemas.microsoft.com/office/drawing/2014/main" xmlns="" id="{9B743695-3181-3FC4-F957-23EBAC02AB14}"/>
                  </a:ext>
                </a:extLst>
              </p:cNvPr>
              <p:cNvSpPr/>
              <p:nvPr/>
            </p:nvSpPr>
            <p:spPr>
              <a:xfrm>
                <a:off x="7710738" y="1703984"/>
                <a:ext cx="3532046" cy="437387"/>
              </a:xfrm>
              <a:prstGeom prst="flowChartOnlineStorag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3" name="Graphic 12" descr="Magnifying glass">
                <a:extLst>
                  <a:ext uri="{FF2B5EF4-FFF2-40B4-BE49-F238E27FC236}">
                    <a16:creationId xmlns:a16="http://schemas.microsoft.com/office/drawing/2014/main" xmlns="" id="{08D17D85-1238-5C53-F462-73D564134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71289" y="1772635"/>
                <a:ext cx="343469" cy="343469"/>
              </a:xfrm>
              <a:prstGeom prst="flowChartOnlineStorage">
                <a:avLst/>
              </a:prstGeom>
            </p:spPr>
          </p:pic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837DBF7-57C0-F815-EEA1-1738B3D2B8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5" y="3402557"/>
            <a:ext cx="2762703" cy="2072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E49EFAF-CCB7-CB3B-FC3B-07FAD129AA42}"/>
              </a:ext>
            </a:extLst>
          </p:cNvPr>
          <p:cNvCxnSpPr>
            <a:cxnSpLocks/>
          </p:cNvCxnSpPr>
          <p:nvPr/>
        </p:nvCxnSpPr>
        <p:spPr>
          <a:xfrm>
            <a:off x="565306" y="5805882"/>
            <a:ext cx="111992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D846C29-8E4D-2AE8-12A6-63A9B5AB51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71" y="3387941"/>
            <a:ext cx="3603572" cy="2027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4A4F126-8DBF-7165-D839-BAD889D927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237" y="3213563"/>
            <a:ext cx="1490793" cy="2220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302E7F-3B9B-791F-58A0-B1A401CE96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29" y="3328911"/>
            <a:ext cx="2727477" cy="205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62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A35486F-7712-7D14-6FEF-A1F935BCFCBB}"/>
              </a:ext>
            </a:extLst>
          </p:cNvPr>
          <p:cNvSpPr txBox="1">
            <a:spLocks/>
          </p:cNvSpPr>
          <p:nvPr/>
        </p:nvSpPr>
        <p:spPr>
          <a:xfrm>
            <a:off x="1371590" y="1080404"/>
            <a:ext cx="10203088" cy="134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Eras Medium ITC" panose="020B0602030504020804" pitchFamily="34" charset="0"/>
              </a:rPr>
              <a:t>Shikshan Vikas Mandal’s</a:t>
            </a:r>
            <a: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  <a:t>Shri S. H. Kelkar College of Arts, Commerce and Science Devgad </a:t>
            </a:r>
            <a:b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aiandra GD" panose="020E0502030308020204" pitchFamily="34" charset="0"/>
              </a:rPr>
              <a:t>Best College Awarded by University of Mumbai. </a:t>
            </a:r>
            <a:endParaRPr lang="en-IN" sz="30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3B4F67-2FC0-097B-FD4E-46CFA393E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578480"/>
            <a:ext cx="1862690" cy="18626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529C952-6EC9-E490-07F9-041005344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22016"/>
              </p:ext>
            </p:extLst>
          </p:nvPr>
        </p:nvGraphicFramePr>
        <p:xfrm>
          <a:off x="765313" y="113558"/>
          <a:ext cx="10684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70">
                  <a:extLst>
                    <a:ext uri="{9D8B030D-6E8A-4147-A177-3AD203B41FA5}">
                      <a16:colId xmlns:a16="http://schemas.microsoft.com/office/drawing/2014/main" xmlns="" val="146452588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4652196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3525578153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42098770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9304640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67832506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97561094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2407829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News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Achievements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Press Media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Photo Gallery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NIRF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Alumni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Login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Feedback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1938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279204E-411B-A5F6-B2D4-B967C1E941F5}"/>
              </a:ext>
            </a:extLst>
          </p:cNvPr>
          <p:cNvGrpSpPr/>
          <p:nvPr/>
        </p:nvGrpSpPr>
        <p:grpSpPr>
          <a:xfrm>
            <a:off x="6509504" y="556891"/>
            <a:ext cx="5119279" cy="1027915"/>
            <a:chOff x="6509504" y="556891"/>
            <a:chExt cx="5119279" cy="10279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38BB941-6E99-5FAC-B841-5C164259CBDA}"/>
                </a:ext>
              </a:extLst>
            </p:cNvPr>
            <p:cNvGrpSpPr/>
            <p:nvPr/>
          </p:nvGrpSpPr>
          <p:grpSpPr>
            <a:xfrm>
              <a:off x="6509504" y="563571"/>
              <a:ext cx="2406516" cy="515173"/>
              <a:chOff x="5486165" y="570979"/>
              <a:chExt cx="2704038" cy="515173"/>
            </a:xfrm>
          </p:grpSpPr>
          <p:sp>
            <p:nvSpPr>
              <p:cNvPr id="16" name="Flowchart: Terminator 9">
                <a:extLst>
                  <a:ext uri="{FF2B5EF4-FFF2-40B4-BE49-F238E27FC236}">
                    <a16:creationId xmlns:a16="http://schemas.microsoft.com/office/drawing/2014/main" xmlns="" id="{FAB59573-F98A-7B5E-C30C-9CAA48E2E5C6}"/>
                  </a:ext>
                </a:extLst>
              </p:cNvPr>
              <p:cNvSpPr/>
              <p:nvPr/>
            </p:nvSpPr>
            <p:spPr>
              <a:xfrm>
                <a:off x="5486165" y="571232"/>
                <a:ext cx="2704038" cy="514920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+</a:t>
                </a:r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919422071492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7" name="Graphic 16" descr="Speaker Phone">
                <a:extLst>
                  <a:ext uri="{FF2B5EF4-FFF2-40B4-BE49-F238E27FC236}">
                    <a16:creationId xmlns:a16="http://schemas.microsoft.com/office/drawing/2014/main" xmlns="" id="{FE590334-B9F9-54BC-D774-4320F4B84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54317" y="570979"/>
                <a:ext cx="496954" cy="496955"/>
              </a:xfrm>
              <a:prstGeom prst="flowChartOnlineStorage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EF6BEE1-5139-6B06-3D22-2A8E99C881AF}"/>
                </a:ext>
              </a:extLst>
            </p:cNvPr>
            <p:cNvGrpSpPr/>
            <p:nvPr/>
          </p:nvGrpSpPr>
          <p:grpSpPr>
            <a:xfrm>
              <a:off x="8579210" y="556891"/>
              <a:ext cx="3049573" cy="527955"/>
              <a:chOff x="9249208" y="1075885"/>
              <a:chExt cx="2855432" cy="527955"/>
            </a:xfrm>
          </p:grpSpPr>
          <p:sp>
            <p:nvSpPr>
              <p:cNvPr id="14" name="Flowchart: Terminator 12">
                <a:extLst>
                  <a:ext uri="{FF2B5EF4-FFF2-40B4-BE49-F238E27FC236}">
                    <a16:creationId xmlns:a16="http://schemas.microsoft.com/office/drawing/2014/main" xmlns="" id="{75BB8D8D-DC03-F980-3DCB-C3A701B5F7E8}"/>
                  </a:ext>
                </a:extLst>
              </p:cNvPr>
              <p:cNvSpPr/>
              <p:nvPr/>
            </p:nvSpPr>
            <p:spPr>
              <a:xfrm>
                <a:off x="9249208" y="1075885"/>
                <a:ext cx="2855432" cy="527955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dcdevgad@gmail.com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5" name="Graphic 14" descr="Email">
                <a:extLst>
                  <a:ext uri="{FF2B5EF4-FFF2-40B4-BE49-F238E27FC236}">
                    <a16:creationId xmlns:a16="http://schemas.microsoft.com/office/drawing/2014/main" xmlns="" id="{8C31F8FB-018F-EA81-1F44-0982756D4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387757" y="1108779"/>
                <a:ext cx="401223" cy="401223"/>
              </a:xfrm>
              <a:prstGeom prst="flowChartOnlineStorage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F0B2363-66E2-5120-833F-D2EF6B5311D9}"/>
                </a:ext>
              </a:extLst>
            </p:cNvPr>
            <p:cNvGrpSpPr/>
            <p:nvPr/>
          </p:nvGrpSpPr>
          <p:grpSpPr>
            <a:xfrm>
              <a:off x="8169957" y="1147419"/>
              <a:ext cx="3454416" cy="437387"/>
              <a:chOff x="7710738" y="1703984"/>
              <a:chExt cx="3532046" cy="437387"/>
            </a:xfrm>
          </p:grpSpPr>
          <p:sp>
            <p:nvSpPr>
              <p:cNvPr id="12" name="Rectangle: Diagonal Corners Rounded 4">
                <a:extLst>
                  <a:ext uri="{FF2B5EF4-FFF2-40B4-BE49-F238E27FC236}">
                    <a16:creationId xmlns:a16="http://schemas.microsoft.com/office/drawing/2014/main" xmlns="" id="{6EB4736F-718A-3B0A-510A-6E0DF8985EA0}"/>
                  </a:ext>
                </a:extLst>
              </p:cNvPr>
              <p:cNvSpPr/>
              <p:nvPr/>
            </p:nvSpPr>
            <p:spPr>
              <a:xfrm>
                <a:off x="7710738" y="1703984"/>
                <a:ext cx="3532046" cy="437387"/>
              </a:xfrm>
              <a:prstGeom prst="flowChartOnlineStorag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3" name="Graphic 12" descr="Magnifying glass">
                <a:extLst>
                  <a:ext uri="{FF2B5EF4-FFF2-40B4-BE49-F238E27FC236}">
                    <a16:creationId xmlns:a16="http://schemas.microsoft.com/office/drawing/2014/main" xmlns="" id="{871D479E-E6AD-F9BC-7AB0-CE71D0B3D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71289" y="1772635"/>
                <a:ext cx="343469" cy="343469"/>
              </a:xfrm>
              <a:prstGeom prst="flowChartOnlineStorage">
                <a:avLst/>
              </a:prstGeom>
            </p:spPr>
          </p:pic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6977F244-80DD-0AB2-802C-D005DDE8F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89479"/>
              </p:ext>
            </p:extLst>
          </p:nvPr>
        </p:nvGraphicFramePr>
        <p:xfrm>
          <a:off x="7981122" y="3094128"/>
          <a:ext cx="3647662" cy="204583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647662">
                  <a:extLst>
                    <a:ext uri="{9D8B030D-6E8A-4147-A177-3AD203B41FA5}">
                      <a16:colId xmlns:a16="http://schemas.microsoft.com/office/drawing/2014/main" xmlns="" val="2460159016"/>
                    </a:ext>
                  </a:extLst>
                </a:gridCol>
              </a:tblGrid>
              <a:tr h="48268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Events</a:t>
                      </a:r>
                      <a:endParaRPr lang="en-IN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556242"/>
                  </a:ext>
                </a:extLst>
              </a:tr>
              <a:tr h="156315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Scrolling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Latest Five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Heading in Single Line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i.e.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Intercollegiate Football Tournament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18-19 November, 2025</a:t>
                      </a:r>
                      <a:endParaRPr lang="en-IN" b="0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461049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87AADC1D-C8A3-4336-7C7B-5AA3E1014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47291"/>
              </p:ext>
            </p:extLst>
          </p:nvPr>
        </p:nvGraphicFramePr>
        <p:xfrm>
          <a:off x="622153" y="3094128"/>
          <a:ext cx="3289257" cy="216367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289257">
                  <a:extLst>
                    <a:ext uri="{9D8B030D-6E8A-4147-A177-3AD203B41FA5}">
                      <a16:colId xmlns:a16="http://schemas.microsoft.com/office/drawing/2014/main" xmlns="" val="2460159016"/>
                    </a:ext>
                  </a:extLst>
                </a:gridCol>
              </a:tblGrid>
              <a:tr h="51048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Eras Bold ITC" panose="020B0907030504020204" pitchFamily="34" charset="0"/>
                        </a:rPr>
                        <a:t>News</a:t>
                      </a:r>
                      <a:endParaRPr lang="en-IN" dirty="0">
                        <a:solidFill>
                          <a:schemeClr val="bg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556242"/>
                  </a:ext>
                </a:extLst>
              </a:tr>
              <a:tr h="165318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Scrolling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Latest Five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Heading in Single Line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i.e.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Silver Medal in Archery </a:t>
                      </a:r>
                      <a:endParaRPr lang="en-IN" b="0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pPr algn="ctr"/>
                      <a:endParaRPr lang="en-IN" b="0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461049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6BEF9EF-59B4-4761-0A43-13498EB664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61" y="3094127"/>
            <a:ext cx="2533736" cy="1906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9FDF55-8C66-399A-9DBC-42A1A33B9356}"/>
              </a:ext>
            </a:extLst>
          </p:cNvPr>
          <p:cNvSpPr txBox="1"/>
          <p:nvPr/>
        </p:nvSpPr>
        <p:spPr>
          <a:xfrm>
            <a:off x="2491290" y="4431969"/>
            <a:ext cx="6211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Eras Medium ITC" panose="020B0602030504020804" pitchFamily="34" charset="0"/>
              </a:rPr>
              <a:t>Photos Slide Show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Eras Medium ITC" panose="020B0602030504020804" pitchFamily="34" charset="0"/>
              </a:rPr>
              <a:t>With Caption</a:t>
            </a:r>
            <a:endParaRPr lang="en-IN" b="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Eras Medium ITC" panose="020B06020305040208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5B5D342-58A0-FB22-A155-C9943B3CEBFC}"/>
              </a:ext>
            </a:extLst>
          </p:cNvPr>
          <p:cNvCxnSpPr/>
          <p:nvPr/>
        </p:nvCxnSpPr>
        <p:spPr>
          <a:xfrm>
            <a:off x="622153" y="5139960"/>
            <a:ext cx="1077401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0DDF19A-FFC6-0277-3D51-B8D40A4AB65D}"/>
              </a:ext>
            </a:extLst>
          </p:cNvPr>
          <p:cNvGrpSpPr/>
          <p:nvPr/>
        </p:nvGrpSpPr>
        <p:grpSpPr>
          <a:xfrm>
            <a:off x="1104372" y="5407172"/>
            <a:ext cx="5989804" cy="380168"/>
            <a:chOff x="844635" y="5988548"/>
            <a:chExt cx="5989804" cy="38016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9786CEA-B122-1DF0-A684-ED1FC5537A07}"/>
                </a:ext>
              </a:extLst>
            </p:cNvPr>
            <p:cNvSpPr txBox="1"/>
            <p:nvPr/>
          </p:nvSpPr>
          <p:spPr>
            <a:xfrm>
              <a:off x="844635" y="5999384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ras Medium ITC" panose="020B0602030504020804" pitchFamily="34" charset="0"/>
                </a:rPr>
                <a:t>Useful Links</a:t>
              </a:r>
              <a:endParaRPr lang="en-IN" dirty="0">
                <a:latin typeface="Eras Medium ITC" panose="020B06020305040208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CF5CA9A-10B4-F167-D859-F6AC902B311A}"/>
                </a:ext>
              </a:extLst>
            </p:cNvPr>
            <p:cNvSpPr txBox="1"/>
            <p:nvPr/>
          </p:nvSpPr>
          <p:spPr>
            <a:xfrm>
              <a:off x="2960499" y="5988548"/>
              <a:ext cx="2291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ras Medium ITC" panose="020B0602030504020804" pitchFamily="34" charset="0"/>
                </a:rPr>
                <a:t>Statuary Committees</a:t>
              </a:r>
              <a:endParaRPr lang="en-IN" dirty="0">
                <a:latin typeface="Eras Medium ITC" panose="020B06020305040208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B117CE0-D70B-35F0-8E6E-AFAA409AECB1}"/>
                </a:ext>
              </a:extLst>
            </p:cNvPr>
            <p:cNvSpPr txBox="1"/>
            <p:nvPr/>
          </p:nvSpPr>
          <p:spPr>
            <a:xfrm>
              <a:off x="5918804" y="598854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ras Medium ITC" panose="020B0602030504020804" pitchFamily="34" charset="0"/>
                </a:rPr>
                <a:t>Visitors</a:t>
              </a:r>
              <a:endParaRPr lang="en-IN" dirty="0">
                <a:latin typeface="Eras Medium ITC" panose="020B06020305040208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BDCF23-C987-C52D-E8BA-B5261A08AA83}"/>
              </a:ext>
            </a:extLst>
          </p:cNvPr>
          <p:cNvSpPr txBox="1"/>
          <p:nvPr/>
        </p:nvSpPr>
        <p:spPr>
          <a:xfrm>
            <a:off x="7329341" y="542646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ras Medium ITC" panose="020B0602030504020804" pitchFamily="34" charset="0"/>
              </a:rPr>
              <a:t>Contact Us</a:t>
            </a:r>
            <a:endParaRPr lang="en-IN" dirty="0">
              <a:latin typeface="Eras Medium ITC" panose="020B06020305040208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074E95E-010F-AA1E-84F9-9BD51D1E4FC8}"/>
              </a:ext>
            </a:extLst>
          </p:cNvPr>
          <p:cNvGrpSpPr/>
          <p:nvPr/>
        </p:nvGrpSpPr>
        <p:grpSpPr>
          <a:xfrm>
            <a:off x="8510801" y="5256615"/>
            <a:ext cx="2963856" cy="689749"/>
            <a:chOff x="7766037" y="5047717"/>
            <a:chExt cx="2963856" cy="6897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A9B935E6-469F-CC69-A335-36B726646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683"/>
            <a:stretch>
              <a:fillRect/>
            </a:stretch>
          </p:blipFill>
          <p:spPr>
            <a:xfrm>
              <a:off x="7766037" y="5047717"/>
              <a:ext cx="2485299" cy="67891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D8318704-3600-B79D-8490-EC24A5EE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" t="71757" r="70760" b="4186"/>
            <a:stretch>
              <a:fillRect/>
            </a:stretch>
          </p:blipFill>
          <p:spPr>
            <a:xfrm>
              <a:off x="10108096" y="5147874"/>
              <a:ext cx="621797" cy="589592"/>
            </a:xfrm>
            <a:prstGeom prst="rect">
              <a:avLst/>
            </a:prstGeom>
          </p:spPr>
        </p:pic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2E328B6F-95CC-CC77-DECD-9FCBA12C5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54853"/>
              </p:ext>
            </p:extLst>
          </p:nvPr>
        </p:nvGraphicFramePr>
        <p:xfrm>
          <a:off x="109330" y="2496683"/>
          <a:ext cx="11765078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14">
                  <a:extLst>
                    <a:ext uri="{9D8B030D-6E8A-4147-A177-3AD203B41FA5}">
                      <a16:colId xmlns:a16="http://schemas.microsoft.com/office/drawing/2014/main" xmlns="" val="306497604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374142901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908256753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670660288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602329711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xmlns="" val="35253389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25884736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56584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Eras Demi ITC" panose="020B0805030504020804" pitchFamily="34" charset="0"/>
                        </a:rPr>
                        <a:t>Home </a:t>
                      </a:r>
                      <a:endParaRPr lang="en-IN" sz="2000" b="0" dirty="0">
                        <a:solidFill>
                          <a:schemeClr val="bg1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About Us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Academic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NAAC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Library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Examination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Student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Facilities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6707705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67620CC-D60B-3105-958A-EDDB3FA407BE}"/>
              </a:ext>
            </a:extLst>
          </p:cNvPr>
          <p:cNvSpPr txBox="1"/>
          <p:nvPr/>
        </p:nvSpPr>
        <p:spPr>
          <a:xfrm>
            <a:off x="7380463" y="5867516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ras Medium ITC" panose="020B0602030504020804" pitchFamily="34" charset="0"/>
              </a:rPr>
              <a:t>Postal Adress</a:t>
            </a:r>
            <a:endParaRPr lang="en-IN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3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7491E-7D1C-F88A-F803-144DCC1EA928}"/>
              </a:ext>
            </a:extLst>
          </p:cNvPr>
          <p:cNvSpPr txBox="1">
            <a:spLocks/>
          </p:cNvSpPr>
          <p:nvPr/>
        </p:nvSpPr>
        <p:spPr>
          <a:xfrm>
            <a:off x="1371590" y="1080404"/>
            <a:ext cx="10203088" cy="134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Eras Medium ITC" panose="020B0602030504020804" pitchFamily="34" charset="0"/>
              </a:rPr>
              <a:t>Shikshan Vikas Mandal’s</a:t>
            </a:r>
            <a: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  <a:t>Shri S. H. Kelkar College of Arts, Commerce and Science Devgad </a:t>
            </a:r>
            <a:b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aiandra GD" panose="020E0502030308020204" pitchFamily="34" charset="0"/>
              </a:rPr>
              <a:t>Best College Awarded by University of Mumbai. </a:t>
            </a:r>
            <a:endParaRPr lang="en-IN" sz="30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C47A36-2084-7B29-93E6-7C8879BDDE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53" y="578480"/>
            <a:ext cx="1862690" cy="18626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62B7C53-A3EE-CE4A-7B8F-EA4E83BCE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74373"/>
              </p:ext>
            </p:extLst>
          </p:nvPr>
        </p:nvGraphicFramePr>
        <p:xfrm>
          <a:off x="765313" y="113558"/>
          <a:ext cx="10684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70">
                  <a:extLst>
                    <a:ext uri="{9D8B030D-6E8A-4147-A177-3AD203B41FA5}">
                      <a16:colId xmlns:a16="http://schemas.microsoft.com/office/drawing/2014/main" xmlns="" val="146452588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4652196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3525578153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42098770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9304640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67832506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97561094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2407829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News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Achievements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Press Media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Photo Gallery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NIRF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Alumni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Login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Feedback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1938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C0B707E-D6CB-4D14-6D63-684DC97D32CF}"/>
              </a:ext>
            </a:extLst>
          </p:cNvPr>
          <p:cNvGrpSpPr/>
          <p:nvPr/>
        </p:nvGrpSpPr>
        <p:grpSpPr>
          <a:xfrm>
            <a:off x="6509504" y="556891"/>
            <a:ext cx="5119279" cy="1027915"/>
            <a:chOff x="6509504" y="556891"/>
            <a:chExt cx="5119279" cy="10279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82503D1-EC3D-3CD2-359E-48649C5FDEC5}"/>
                </a:ext>
              </a:extLst>
            </p:cNvPr>
            <p:cNvGrpSpPr/>
            <p:nvPr/>
          </p:nvGrpSpPr>
          <p:grpSpPr>
            <a:xfrm>
              <a:off x="6509504" y="563571"/>
              <a:ext cx="2406516" cy="515173"/>
              <a:chOff x="5486165" y="570979"/>
              <a:chExt cx="2704038" cy="515173"/>
            </a:xfrm>
          </p:grpSpPr>
          <p:sp>
            <p:nvSpPr>
              <p:cNvPr id="14" name="Flowchart: Terminator 9">
                <a:extLst>
                  <a:ext uri="{FF2B5EF4-FFF2-40B4-BE49-F238E27FC236}">
                    <a16:creationId xmlns:a16="http://schemas.microsoft.com/office/drawing/2014/main" xmlns="" id="{B36E96E7-250D-191A-B78A-08D4CC044A36}"/>
                  </a:ext>
                </a:extLst>
              </p:cNvPr>
              <p:cNvSpPr/>
              <p:nvPr/>
            </p:nvSpPr>
            <p:spPr>
              <a:xfrm>
                <a:off x="5486165" y="571232"/>
                <a:ext cx="2704038" cy="514920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+</a:t>
                </a:r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919422071492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5" name="Graphic 14" descr="Speaker Phone">
                <a:extLst>
                  <a:ext uri="{FF2B5EF4-FFF2-40B4-BE49-F238E27FC236}">
                    <a16:creationId xmlns:a16="http://schemas.microsoft.com/office/drawing/2014/main" xmlns="" id="{F0A52E4C-202D-083B-DEE2-D22081FAC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54317" y="570979"/>
                <a:ext cx="496954" cy="496955"/>
              </a:xfrm>
              <a:prstGeom prst="flowChartOnlineStorage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F868919-1E07-F8F7-19D1-CE239A0DCDFA}"/>
                </a:ext>
              </a:extLst>
            </p:cNvPr>
            <p:cNvGrpSpPr/>
            <p:nvPr/>
          </p:nvGrpSpPr>
          <p:grpSpPr>
            <a:xfrm>
              <a:off x="8579210" y="556891"/>
              <a:ext cx="3049573" cy="527955"/>
              <a:chOff x="9249208" y="1075885"/>
              <a:chExt cx="2855432" cy="527955"/>
            </a:xfrm>
          </p:grpSpPr>
          <p:sp>
            <p:nvSpPr>
              <p:cNvPr id="12" name="Flowchart: Terminator 12">
                <a:extLst>
                  <a:ext uri="{FF2B5EF4-FFF2-40B4-BE49-F238E27FC236}">
                    <a16:creationId xmlns:a16="http://schemas.microsoft.com/office/drawing/2014/main" xmlns="" id="{300E436C-0B82-B3E9-96C8-70FC0D8D185B}"/>
                  </a:ext>
                </a:extLst>
              </p:cNvPr>
              <p:cNvSpPr/>
              <p:nvPr/>
            </p:nvSpPr>
            <p:spPr>
              <a:xfrm>
                <a:off x="9249208" y="1075885"/>
                <a:ext cx="2855432" cy="527955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dcdevgad@gmail.com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3" name="Graphic 12" descr="Email">
                <a:extLst>
                  <a:ext uri="{FF2B5EF4-FFF2-40B4-BE49-F238E27FC236}">
                    <a16:creationId xmlns:a16="http://schemas.microsoft.com/office/drawing/2014/main" xmlns="" id="{B71CCC9B-8E66-7AC0-1FD6-F889188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387757" y="1108779"/>
                <a:ext cx="401223" cy="401223"/>
              </a:xfrm>
              <a:prstGeom prst="flowChartOnlineStorage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6408181-57C9-E846-8120-26B1284F21B7}"/>
                </a:ext>
              </a:extLst>
            </p:cNvPr>
            <p:cNvGrpSpPr/>
            <p:nvPr/>
          </p:nvGrpSpPr>
          <p:grpSpPr>
            <a:xfrm>
              <a:off x="8169957" y="1147419"/>
              <a:ext cx="3454416" cy="437387"/>
              <a:chOff x="7710738" y="1703984"/>
              <a:chExt cx="3532046" cy="437387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xmlns="" id="{706CCDCF-D0F2-09A0-9234-5D94949AE5C7}"/>
                  </a:ext>
                </a:extLst>
              </p:cNvPr>
              <p:cNvSpPr/>
              <p:nvPr/>
            </p:nvSpPr>
            <p:spPr>
              <a:xfrm>
                <a:off x="7710738" y="1703984"/>
                <a:ext cx="3532046" cy="437387"/>
              </a:xfrm>
              <a:prstGeom prst="flowChartOnlineStorag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1" name="Graphic 10" descr="Magnifying glass">
                <a:extLst>
                  <a:ext uri="{FF2B5EF4-FFF2-40B4-BE49-F238E27FC236}">
                    <a16:creationId xmlns:a16="http://schemas.microsoft.com/office/drawing/2014/main" xmlns="" id="{AECA0FC7-9995-D3DE-5F77-87C312148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71289" y="1772635"/>
                <a:ext cx="343469" cy="343469"/>
              </a:xfrm>
              <a:prstGeom prst="flowChartOnlineStorage">
                <a:avLst/>
              </a:prstGeom>
            </p:spPr>
          </p:pic>
        </p:grp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0E826D9B-56FA-FA6F-137F-83650F4E0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13117"/>
              </p:ext>
            </p:extLst>
          </p:nvPr>
        </p:nvGraphicFramePr>
        <p:xfrm>
          <a:off x="538841" y="3137859"/>
          <a:ext cx="298955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550">
                  <a:extLst>
                    <a:ext uri="{9D8B030D-6E8A-4147-A177-3AD203B41FA5}">
                      <a16:colId xmlns:a16="http://schemas.microsoft.com/office/drawing/2014/main" xmlns="" val="5672514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About College (History)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43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Vision and Mission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71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Chairman’s Message 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33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Eras Medium ITC" panose="020B0602030504020804" pitchFamily="34" charset="0"/>
                        </a:rPr>
                        <a:t>Principal’s Desk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6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Eras Medium ITC" panose="020B0602030504020804" pitchFamily="34" charset="0"/>
                        </a:rPr>
                        <a:t>Vice-principal’s Desk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309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Management Council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9743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College Development Cell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207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Eras Medium ITC" panose="020B0602030504020804" pitchFamily="34" charset="0"/>
                        </a:rPr>
                        <a:t>Administrative Staff 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850530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606404CB-931E-A00F-27EE-6B4D1917D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30744"/>
              </p:ext>
            </p:extLst>
          </p:nvPr>
        </p:nvGraphicFramePr>
        <p:xfrm>
          <a:off x="3588026" y="3146890"/>
          <a:ext cx="8120270" cy="2961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0270">
                  <a:extLst>
                    <a:ext uri="{9D8B030D-6E8A-4147-A177-3AD203B41FA5}">
                      <a16:colId xmlns:a16="http://schemas.microsoft.com/office/drawing/2014/main" xmlns="" val="3052719333"/>
                    </a:ext>
                  </a:extLst>
                </a:gridCol>
              </a:tblGrid>
              <a:tr h="43309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Eras Medium ITC" panose="020B0602030504020804" pitchFamily="34" charset="0"/>
                        </a:rPr>
                        <a:t>College Brief History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52159"/>
                  </a:ext>
                </a:extLst>
              </a:tr>
              <a:tr h="252854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277526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B2C2D84-563E-B626-F7E5-0042AA1DB9C3}"/>
              </a:ext>
            </a:extLst>
          </p:cNvPr>
          <p:cNvCxnSpPr>
            <a:cxnSpLocks/>
          </p:cNvCxnSpPr>
          <p:nvPr/>
        </p:nvCxnSpPr>
        <p:spPr>
          <a:xfrm>
            <a:off x="538841" y="6153755"/>
            <a:ext cx="111992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8D163770-F71F-A8F9-216B-932C74E2B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58448"/>
              </p:ext>
            </p:extLst>
          </p:nvPr>
        </p:nvGraphicFramePr>
        <p:xfrm>
          <a:off x="337927" y="2496683"/>
          <a:ext cx="11765078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14">
                  <a:extLst>
                    <a:ext uri="{9D8B030D-6E8A-4147-A177-3AD203B41FA5}">
                      <a16:colId xmlns:a16="http://schemas.microsoft.com/office/drawing/2014/main" xmlns="" val="306497604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374142901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908256753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670660288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602329711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xmlns="" val="35253389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25884736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56584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Home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Eras Demi ITC" panose="020B0805030504020804" pitchFamily="34" charset="0"/>
                        </a:rPr>
                        <a:t>About Us </a:t>
                      </a:r>
                      <a:endParaRPr lang="en-IN" sz="2000" b="0" dirty="0">
                        <a:solidFill>
                          <a:schemeClr val="bg1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Academic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NAAC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Library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Examination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Student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Facilities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670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81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FC3147-5535-063B-66B7-33B770699AB6}"/>
              </a:ext>
            </a:extLst>
          </p:cNvPr>
          <p:cNvSpPr txBox="1">
            <a:spLocks/>
          </p:cNvSpPr>
          <p:nvPr/>
        </p:nvSpPr>
        <p:spPr>
          <a:xfrm>
            <a:off x="1570370" y="1080404"/>
            <a:ext cx="10203088" cy="134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Eras Medium ITC" panose="020B0602030504020804" pitchFamily="34" charset="0"/>
              </a:rPr>
              <a:t>Shikshan Vikas Mandal’s</a:t>
            </a:r>
            <a: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  <a:t>Shri S. H. Kelkar College of Arts, Commerce and Science Devgad </a:t>
            </a:r>
            <a:b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aiandra GD" panose="020E0502030308020204" pitchFamily="34" charset="0"/>
              </a:rPr>
              <a:t>Best College Awarded by University of Mumbai. </a:t>
            </a:r>
            <a:endParaRPr lang="en-IN" sz="30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14C91E-F41F-5B14-A102-C045DA37A3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9" y="578480"/>
            <a:ext cx="1862690" cy="18626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95C6306-3D10-0DFE-ABF6-15B699444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92154"/>
              </p:ext>
            </p:extLst>
          </p:nvPr>
        </p:nvGraphicFramePr>
        <p:xfrm>
          <a:off x="964093" y="113558"/>
          <a:ext cx="10684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70">
                  <a:extLst>
                    <a:ext uri="{9D8B030D-6E8A-4147-A177-3AD203B41FA5}">
                      <a16:colId xmlns:a16="http://schemas.microsoft.com/office/drawing/2014/main" xmlns="" val="146452588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4652196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3525578153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42098770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9304640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67832506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97561094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2407829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News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Achievements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Press Media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Photo Gallery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NIRF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Alumni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Login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Feedback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1938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A7D30CF-E1D7-1104-FBA0-747AFD1F6AF7}"/>
              </a:ext>
            </a:extLst>
          </p:cNvPr>
          <p:cNvGrpSpPr/>
          <p:nvPr/>
        </p:nvGrpSpPr>
        <p:grpSpPr>
          <a:xfrm>
            <a:off x="6708284" y="556891"/>
            <a:ext cx="5119279" cy="1027915"/>
            <a:chOff x="6509504" y="556891"/>
            <a:chExt cx="5119279" cy="10279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ECF9790-D273-69FB-DC29-A24539DDBB38}"/>
                </a:ext>
              </a:extLst>
            </p:cNvPr>
            <p:cNvGrpSpPr/>
            <p:nvPr/>
          </p:nvGrpSpPr>
          <p:grpSpPr>
            <a:xfrm>
              <a:off x="6509504" y="563571"/>
              <a:ext cx="2406516" cy="515173"/>
              <a:chOff x="5486165" y="570979"/>
              <a:chExt cx="2704038" cy="515173"/>
            </a:xfrm>
          </p:grpSpPr>
          <p:sp>
            <p:nvSpPr>
              <p:cNvPr id="16" name="Flowchart: Terminator 9">
                <a:extLst>
                  <a:ext uri="{FF2B5EF4-FFF2-40B4-BE49-F238E27FC236}">
                    <a16:creationId xmlns:a16="http://schemas.microsoft.com/office/drawing/2014/main" xmlns="" id="{A5308C43-5B85-F6F0-8942-3C8C249AFEC5}"/>
                  </a:ext>
                </a:extLst>
              </p:cNvPr>
              <p:cNvSpPr/>
              <p:nvPr/>
            </p:nvSpPr>
            <p:spPr>
              <a:xfrm>
                <a:off x="5486165" y="571232"/>
                <a:ext cx="2704038" cy="514920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+</a:t>
                </a:r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919422071492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7" name="Graphic 16" descr="Speaker Phone">
                <a:extLst>
                  <a:ext uri="{FF2B5EF4-FFF2-40B4-BE49-F238E27FC236}">
                    <a16:creationId xmlns:a16="http://schemas.microsoft.com/office/drawing/2014/main" xmlns="" id="{2F35E9DE-DA99-85A9-4339-992FF0724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54317" y="570979"/>
                <a:ext cx="496954" cy="496955"/>
              </a:xfrm>
              <a:prstGeom prst="flowChartOnlineStorage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279AB43-CF00-1486-BF3E-631AC2DB5D77}"/>
                </a:ext>
              </a:extLst>
            </p:cNvPr>
            <p:cNvGrpSpPr/>
            <p:nvPr/>
          </p:nvGrpSpPr>
          <p:grpSpPr>
            <a:xfrm>
              <a:off x="8579210" y="556891"/>
              <a:ext cx="3049573" cy="527955"/>
              <a:chOff x="9249208" y="1075885"/>
              <a:chExt cx="2855432" cy="527955"/>
            </a:xfrm>
          </p:grpSpPr>
          <p:sp>
            <p:nvSpPr>
              <p:cNvPr id="14" name="Flowchart: Terminator 12">
                <a:extLst>
                  <a:ext uri="{FF2B5EF4-FFF2-40B4-BE49-F238E27FC236}">
                    <a16:creationId xmlns:a16="http://schemas.microsoft.com/office/drawing/2014/main" xmlns="" id="{88105FE4-ED8D-B5DD-A0F9-FB9A4EB2A23F}"/>
                  </a:ext>
                </a:extLst>
              </p:cNvPr>
              <p:cNvSpPr/>
              <p:nvPr/>
            </p:nvSpPr>
            <p:spPr>
              <a:xfrm>
                <a:off x="9249208" y="1075885"/>
                <a:ext cx="2855432" cy="527955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dcdevgad@gmail.com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5" name="Graphic 14" descr="Email">
                <a:extLst>
                  <a:ext uri="{FF2B5EF4-FFF2-40B4-BE49-F238E27FC236}">
                    <a16:creationId xmlns:a16="http://schemas.microsoft.com/office/drawing/2014/main" xmlns="" id="{1B4B366C-B163-5848-8A01-D0DC72CDB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387757" y="1108779"/>
                <a:ext cx="401223" cy="401223"/>
              </a:xfrm>
              <a:prstGeom prst="flowChartOnlineStorage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8AC792A-DE3B-3345-C619-890030BF6786}"/>
                </a:ext>
              </a:extLst>
            </p:cNvPr>
            <p:cNvGrpSpPr/>
            <p:nvPr/>
          </p:nvGrpSpPr>
          <p:grpSpPr>
            <a:xfrm>
              <a:off x="8169957" y="1147419"/>
              <a:ext cx="3454416" cy="437387"/>
              <a:chOff x="7710738" y="1703984"/>
              <a:chExt cx="3532046" cy="437387"/>
            </a:xfrm>
          </p:grpSpPr>
          <p:sp>
            <p:nvSpPr>
              <p:cNvPr id="12" name="Rectangle: Diagonal Corners Rounded 4">
                <a:extLst>
                  <a:ext uri="{FF2B5EF4-FFF2-40B4-BE49-F238E27FC236}">
                    <a16:creationId xmlns:a16="http://schemas.microsoft.com/office/drawing/2014/main" xmlns="" id="{40ED595D-CF8A-C9D8-B284-03F053CB25AF}"/>
                  </a:ext>
                </a:extLst>
              </p:cNvPr>
              <p:cNvSpPr/>
              <p:nvPr/>
            </p:nvSpPr>
            <p:spPr>
              <a:xfrm>
                <a:off x="7710738" y="1703984"/>
                <a:ext cx="3532046" cy="437387"/>
              </a:xfrm>
              <a:prstGeom prst="flowChartOnlineStorag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3" name="Graphic 12" descr="Magnifying glass">
                <a:extLst>
                  <a:ext uri="{FF2B5EF4-FFF2-40B4-BE49-F238E27FC236}">
                    <a16:creationId xmlns:a16="http://schemas.microsoft.com/office/drawing/2014/main" xmlns="" id="{A6B44126-5B39-FDFA-9361-EBA14F9A4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71289" y="1772635"/>
                <a:ext cx="343469" cy="343469"/>
              </a:xfrm>
              <a:prstGeom prst="flowChartOnlineStorage">
                <a:avLst/>
              </a:prstGeom>
            </p:spPr>
          </p:pic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A1421551-9FE5-9BB2-4334-050B1AB12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49072"/>
              </p:ext>
            </p:extLst>
          </p:nvPr>
        </p:nvGraphicFramePr>
        <p:xfrm>
          <a:off x="1846123" y="3024617"/>
          <a:ext cx="541866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273">
                  <a:extLst>
                    <a:ext uri="{9D8B030D-6E8A-4147-A177-3AD203B41FA5}">
                      <a16:colId xmlns:a16="http://schemas.microsoft.com/office/drawing/2014/main" xmlns="" val="3540781173"/>
                    </a:ext>
                  </a:extLst>
                </a:gridCol>
                <a:gridCol w="2685393">
                  <a:extLst>
                    <a:ext uri="{9D8B030D-6E8A-4147-A177-3AD203B41FA5}">
                      <a16:colId xmlns:a16="http://schemas.microsoft.com/office/drawing/2014/main" xmlns="" val="782040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Departments</a:t>
                      </a:r>
                      <a:endParaRPr lang="en-IN" dirty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Research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533696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E3A28914-3EAA-453E-4D0D-1BA93FD21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37054"/>
              </p:ext>
            </p:extLst>
          </p:nvPr>
        </p:nvGraphicFramePr>
        <p:xfrm>
          <a:off x="213462" y="3442360"/>
          <a:ext cx="3276829" cy="317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829">
                  <a:extLst>
                    <a:ext uri="{9D8B030D-6E8A-4147-A177-3AD203B41FA5}">
                      <a16:colId xmlns:a16="http://schemas.microsoft.com/office/drawing/2014/main" xmlns="" val="817741787"/>
                    </a:ext>
                  </a:extLst>
                </a:gridCol>
              </a:tblGrid>
              <a:tr h="52305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Eras Demi ITC" panose="020B0805030504020804" pitchFamily="34" charset="0"/>
                        </a:rPr>
                        <a:t>Arts</a:t>
                      </a:r>
                      <a:endParaRPr lang="en-IN" dirty="0">
                        <a:solidFill>
                          <a:schemeClr val="bg1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73109"/>
                  </a:ext>
                </a:extLst>
              </a:tr>
              <a:tr h="530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Commerce</a:t>
                      </a:r>
                      <a:endParaRPr lang="en-IN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0163263"/>
                  </a:ext>
                </a:extLst>
              </a:tr>
              <a:tr h="530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Science </a:t>
                      </a:r>
                      <a:endParaRPr lang="en-IN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9663003"/>
                  </a:ext>
                </a:extLst>
              </a:tr>
              <a:tr h="530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Management Studies </a:t>
                      </a:r>
                      <a:endParaRPr lang="en-IN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748261"/>
                  </a:ext>
                </a:extLst>
              </a:tr>
              <a:tr h="530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Banking and Insurance </a:t>
                      </a:r>
                      <a:endParaRPr lang="en-IN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070661"/>
                  </a:ext>
                </a:extLst>
              </a:tr>
              <a:tr h="530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Information Technology (IT)</a:t>
                      </a:r>
                      <a:endParaRPr lang="en-IN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08119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DB75E476-9D6D-26C6-B637-1B945E0BA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318099"/>
              </p:ext>
            </p:extLst>
          </p:nvPr>
        </p:nvGraphicFramePr>
        <p:xfrm>
          <a:off x="3568146" y="3499140"/>
          <a:ext cx="2425148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148">
                  <a:extLst>
                    <a:ext uri="{9D8B030D-6E8A-4147-A177-3AD203B41FA5}">
                      <a16:colId xmlns:a16="http://schemas.microsoft.com/office/drawing/2014/main" xmlns="" val="376030511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Economics</a:t>
                      </a:r>
                      <a:endParaRPr lang="en-IN" sz="1800" b="0" i="0" u="none" strike="noStrike" dirty="0">
                        <a:solidFill>
                          <a:srgbClr val="00206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766107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English</a:t>
                      </a:r>
                      <a:endParaRPr lang="en-IN" sz="1800" b="0" i="0" u="none" strike="noStrike" dirty="0">
                        <a:solidFill>
                          <a:srgbClr val="00206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66998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Geography</a:t>
                      </a:r>
                      <a:endParaRPr lang="en-IN" sz="1800" b="0" i="0" u="none" strike="noStrike" dirty="0">
                        <a:solidFill>
                          <a:srgbClr val="00206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7454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History</a:t>
                      </a:r>
                      <a:endParaRPr lang="en-IN" sz="1800" b="0" i="0" u="none" strike="noStrike" dirty="0">
                        <a:solidFill>
                          <a:srgbClr val="00206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223391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Marathi</a:t>
                      </a:r>
                      <a:endParaRPr lang="en-IN" sz="1800" b="0" i="0" u="none" strike="noStrike" dirty="0">
                        <a:solidFill>
                          <a:srgbClr val="00206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98426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dirty="0">
                          <a:solidFill>
                            <a:schemeClr val="bg1"/>
                          </a:solidFill>
                          <a:effectLst/>
                          <a:latin typeface="Eras Medium ITC" panose="020B0602030504020804" pitchFamily="34" charset="0"/>
                        </a:rPr>
                        <a:t>Rural Development</a:t>
                      </a:r>
                      <a:endParaRPr lang="en-IN" sz="1800" b="0" i="0" u="none" strike="noStrike" dirty="0">
                        <a:solidFill>
                          <a:schemeClr val="bg1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937293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3A5E7B79-2118-9EDB-0367-30A7465B3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90026"/>
              </p:ext>
            </p:extLst>
          </p:nvPr>
        </p:nvGraphicFramePr>
        <p:xfrm>
          <a:off x="6031392" y="3557636"/>
          <a:ext cx="2288275" cy="2961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8275">
                  <a:extLst>
                    <a:ext uri="{9D8B030D-6E8A-4147-A177-3AD203B41FA5}">
                      <a16:colId xmlns:a16="http://schemas.microsoft.com/office/drawing/2014/main" xmlns="" val="3121914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About Department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66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Program </a:t>
                      </a:r>
                      <a:endParaRPr lang="en-IN" dirty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80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Courses / Syllabus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099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Add on courses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357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Faculty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519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Facilities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102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Achievements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34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Gallery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813969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981C86CA-8D4C-50C2-090D-C441801FB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31958"/>
              </p:ext>
            </p:extLst>
          </p:nvPr>
        </p:nvGraphicFramePr>
        <p:xfrm>
          <a:off x="8397522" y="3996080"/>
          <a:ext cx="2704484" cy="22158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4484">
                  <a:extLst>
                    <a:ext uri="{9D8B030D-6E8A-4147-A177-3AD203B41FA5}">
                      <a16:colId xmlns:a16="http://schemas.microsoft.com/office/drawing/2014/main" xmlns="" val="1599421260"/>
                    </a:ext>
                  </a:extLst>
                </a:gridCol>
              </a:tblGrid>
              <a:tr h="3870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Bachelor of Arts (B. A.)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1138933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Master of Arts</a:t>
                      </a:r>
                      <a:endParaRPr lang="en-IN" dirty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277156"/>
                  </a:ext>
                </a:extLst>
              </a:tr>
              <a:tr h="14545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Admission Procedure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Requirements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Fee Structure 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Placements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Alumni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821054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D36CBBC-5145-70F8-7FFE-9E99913F6B7F}"/>
              </a:ext>
            </a:extLst>
          </p:cNvPr>
          <p:cNvCxnSpPr>
            <a:cxnSpLocks/>
          </p:cNvCxnSpPr>
          <p:nvPr/>
        </p:nvCxnSpPr>
        <p:spPr>
          <a:xfrm>
            <a:off x="393658" y="6720695"/>
            <a:ext cx="111992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CC3B8F7-80A6-EDF6-5B52-95F243D96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34748"/>
              </p:ext>
            </p:extLst>
          </p:nvPr>
        </p:nvGraphicFramePr>
        <p:xfrm>
          <a:off x="213461" y="2486209"/>
          <a:ext cx="11765078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14">
                  <a:extLst>
                    <a:ext uri="{9D8B030D-6E8A-4147-A177-3AD203B41FA5}">
                      <a16:colId xmlns:a16="http://schemas.microsoft.com/office/drawing/2014/main" xmlns="" val="306497604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374142901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908256753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670660288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602329711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xmlns="" val="35253389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25884736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56584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Home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About Us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Eras Demi ITC" panose="020B0805030504020804" pitchFamily="34" charset="0"/>
                        </a:rPr>
                        <a:t>Academic </a:t>
                      </a:r>
                      <a:endParaRPr lang="en-IN" sz="2000" b="0" dirty="0">
                        <a:solidFill>
                          <a:schemeClr val="bg1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NAAC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Library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Examination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Student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Facilities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670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3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9FA99CF-2244-4AF1-C5DF-F3CB7716B236}"/>
              </a:ext>
            </a:extLst>
          </p:cNvPr>
          <p:cNvSpPr txBox="1">
            <a:spLocks/>
          </p:cNvSpPr>
          <p:nvPr/>
        </p:nvSpPr>
        <p:spPr>
          <a:xfrm>
            <a:off x="1581410" y="1169448"/>
            <a:ext cx="10203088" cy="134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Eras Medium ITC" panose="020B0602030504020804" pitchFamily="34" charset="0"/>
              </a:rPr>
              <a:t>Shikshan Vikas Mandal’s</a:t>
            </a:r>
            <a: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  <a:t>Shri S. H. Kelkar College of Arts, Commerce and Science Devgad </a:t>
            </a:r>
            <a:b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aiandra GD" panose="020E0502030308020204" pitchFamily="34" charset="0"/>
              </a:rPr>
              <a:t>Best College Awarded by University of Mumbai. </a:t>
            </a:r>
            <a:endParaRPr lang="en-IN" sz="30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238995-C227-B6A5-029A-1E8A49B597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" y="578480"/>
            <a:ext cx="1862690" cy="18626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3C2D57D-D727-7A0C-79AB-8486C0DA3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02359"/>
              </p:ext>
            </p:extLst>
          </p:nvPr>
        </p:nvGraphicFramePr>
        <p:xfrm>
          <a:off x="1083361" y="113558"/>
          <a:ext cx="10684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70">
                  <a:extLst>
                    <a:ext uri="{9D8B030D-6E8A-4147-A177-3AD203B41FA5}">
                      <a16:colId xmlns:a16="http://schemas.microsoft.com/office/drawing/2014/main" xmlns="" val="146452588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4652196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3525578153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42098770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9304640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67832506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97561094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2407829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News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Achievements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Press Media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Photo Gallery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NIRF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Alumni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Login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Feedback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1938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2510195-7691-C885-F7B4-64EE1C2D6D20}"/>
              </a:ext>
            </a:extLst>
          </p:cNvPr>
          <p:cNvGrpSpPr/>
          <p:nvPr/>
        </p:nvGrpSpPr>
        <p:grpSpPr>
          <a:xfrm>
            <a:off x="6827552" y="556891"/>
            <a:ext cx="5119279" cy="1027915"/>
            <a:chOff x="6509504" y="556891"/>
            <a:chExt cx="5119279" cy="10279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A73E34A-6741-2F27-9170-941F978A8C6B}"/>
                </a:ext>
              </a:extLst>
            </p:cNvPr>
            <p:cNvGrpSpPr/>
            <p:nvPr/>
          </p:nvGrpSpPr>
          <p:grpSpPr>
            <a:xfrm>
              <a:off x="6509504" y="563571"/>
              <a:ext cx="2406516" cy="515173"/>
              <a:chOff x="5486165" y="570979"/>
              <a:chExt cx="2704038" cy="515173"/>
            </a:xfrm>
          </p:grpSpPr>
          <p:sp>
            <p:nvSpPr>
              <p:cNvPr id="16" name="Flowchart: Terminator 9">
                <a:extLst>
                  <a:ext uri="{FF2B5EF4-FFF2-40B4-BE49-F238E27FC236}">
                    <a16:creationId xmlns:a16="http://schemas.microsoft.com/office/drawing/2014/main" xmlns="" id="{CEA5769B-5D15-ECEC-DF27-8BA585417DE9}"/>
                  </a:ext>
                </a:extLst>
              </p:cNvPr>
              <p:cNvSpPr/>
              <p:nvPr/>
            </p:nvSpPr>
            <p:spPr>
              <a:xfrm>
                <a:off x="5486165" y="571232"/>
                <a:ext cx="2704038" cy="514920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+</a:t>
                </a:r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919422071492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7" name="Graphic 16" descr="Speaker Phone">
                <a:extLst>
                  <a:ext uri="{FF2B5EF4-FFF2-40B4-BE49-F238E27FC236}">
                    <a16:creationId xmlns:a16="http://schemas.microsoft.com/office/drawing/2014/main" xmlns="" id="{BF889997-B67A-CBD9-ACB3-1A2ED9E01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54317" y="570979"/>
                <a:ext cx="496954" cy="496955"/>
              </a:xfrm>
              <a:prstGeom prst="flowChartOnlineStorage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EA4CDA0-82C8-0BD4-2F03-9B42F8086465}"/>
                </a:ext>
              </a:extLst>
            </p:cNvPr>
            <p:cNvGrpSpPr/>
            <p:nvPr/>
          </p:nvGrpSpPr>
          <p:grpSpPr>
            <a:xfrm>
              <a:off x="8579210" y="556891"/>
              <a:ext cx="3049573" cy="527955"/>
              <a:chOff x="9249208" y="1075885"/>
              <a:chExt cx="2855432" cy="527955"/>
            </a:xfrm>
          </p:grpSpPr>
          <p:sp>
            <p:nvSpPr>
              <p:cNvPr id="14" name="Flowchart: Terminator 12">
                <a:extLst>
                  <a:ext uri="{FF2B5EF4-FFF2-40B4-BE49-F238E27FC236}">
                    <a16:creationId xmlns:a16="http://schemas.microsoft.com/office/drawing/2014/main" xmlns="" id="{44626784-C73F-9EA6-F7C6-E82691A846B0}"/>
                  </a:ext>
                </a:extLst>
              </p:cNvPr>
              <p:cNvSpPr/>
              <p:nvPr/>
            </p:nvSpPr>
            <p:spPr>
              <a:xfrm>
                <a:off x="9249208" y="1075885"/>
                <a:ext cx="2855432" cy="527955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dcdevgad@gmail.com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5" name="Graphic 14" descr="Email">
                <a:extLst>
                  <a:ext uri="{FF2B5EF4-FFF2-40B4-BE49-F238E27FC236}">
                    <a16:creationId xmlns:a16="http://schemas.microsoft.com/office/drawing/2014/main" xmlns="" id="{851B5C19-2094-9346-FFA3-493BEFF62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387757" y="1108779"/>
                <a:ext cx="401223" cy="401223"/>
              </a:xfrm>
              <a:prstGeom prst="flowChartOnlineStorage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567B73E-514C-0B8F-8137-F863655591D5}"/>
                </a:ext>
              </a:extLst>
            </p:cNvPr>
            <p:cNvGrpSpPr/>
            <p:nvPr/>
          </p:nvGrpSpPr>
          <p:grpSpPr>
            <a:xfrm>
              <a:off x="8169957" y="1147419"/>
              <a:ext cx="3454416" cy="437387"/>
              <a:chOff x="7710738" y="1703984"/>
              <a:chExt cx="3532046" cy="437387"/>
            </a:xfrm>
          </p:grpSpPr>
          <p:sp>
            <p:nvSpPr>
              <p:cNvPr id="12" name="Rectangle: Diagonal Corners Rounded 4">
                <a:extLst>
                  <a:ext uri="{FF2B5EF4-FFF2-40B4-BE49-F238E27FC236}">
                    <a16:creationId xmlns:a16="http://schemas.microsoft.com/office/drawing/2014/main" xmlns="" id="{6EFBC17A-041C-A44B-D4C5-6840B247EAA4}"/>
                  </a:ext>
                </a:extLst>
              </p:cNvPr>
              <p:cNvSpPr/>
              <p:nvPr/>
            </p:nvSpPr>
            <p:spPr>
              <a:xfrm>
                <a:off x="7710738" y="1703984"/>
                <a:ext cx="3532046" cy="437387"/>
              </a:xfrm>
              <a:prstGeom prst="flowChartOnlineStorag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3" name="Graphic 12" descr="Magnifying glass">
                <a:extLst>
                  <a:ext uri="{FF2B5EF4-FFF2-40B4-BE49-F238E27FC236}">
                    <a16:creationId xmlns:a16="http://schemas.microsoft.com/office/drawing/2014/main" xmlns="" id="{97DEE756-F774-E2E5-F742-2D23E29AE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71289" y="1772635"/>
                <a:ext cx="343469" cy="343469"/>
              </a:xfrm>
              <a:prstGeom prst="flowChartOnlineStorage">
                <a:avLst/>
              </a:prstGeom>
            </p:spPr>
          </p:pic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DC211F95-498E-4EE5-5D4E-58FC6057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02072"/>
              </p:ext>
            </p:extLst>
          </p:nvPr>
        </p:nvGraphicFramePr>
        <p:xfrm>
          <a:off x="856889" y="2972683"/>
          <a:ext cx="306906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068">
                  <a:extLst>
                    <a:ext uri="{9D8B030D-6E8A-4147-A177-3AD203B41FA5}">
                      <a16:colId xmlns:a16="http://schemas.microsoft.com/office/drawing/2014/main" xmlns="" val="528828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IQAC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99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IQAC Initiatives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2460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AQAR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104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Self Study Reports (SSR)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450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Minutes of Meeting and ATR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0258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MoU’s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84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Policies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694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Perspective Plane 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930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Academic Calendar 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46462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26B06337-7006-9972-2501-158FAAD3F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62872"/>
              </p:ext>
            </p:extLst>
          </p:nvPr>
        </p:nvGraphicFramePr>
        <p:xfrm>
          <a:off x="3966810" y="2902228"/>
          <a:ext cx="2334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99">
                  <a:extLst>
                    <a:ext uri="{9D8B030D-6E8A-4147-A177-3AD203B41FA5}">
                      <a16:colId xmlns:a16="http://schemas.microsoft.com/office/drawing/2014/main" xmlns="" val="3005423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IQAC Composition </a:t>
                      </a:r>
                      <a:endParaRPr lang="en-IN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658362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A37CEA9-AD62-2DA1-1715-DE0B0221C959}"/>
              </a:ext>
            </a:extLst>
          </p:cNvPr>
          <p:cNvGrpSpPr/>
          <p:nvPr/>
        </p:nvGrpSpPr>
        <p:grpSpPr>
          <a:xfrm>
            <a:off x="4286908" y="3306102"/>
            <a:ext cx="1500809" cy="1663464"/>
            <a:chOff x="4065104" y="3508514"/>
            <a:chExt cx="1500809" cy="1810507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xmlns="" id="{B2DDBBD7-38AE-1C24-2A04-81CEB4319ED1}"/>
                </a:ext>
              </a:extLst>
            </p:cNvPr>
            <p:cNvSpPr/>
            <p:nvPr/>
          </p:nvSpPr>
          <p:spPr>
            <a:xfrm>
              <a:off x="4065104" y="3508514"/>
              <a:ext cx="1500809" cy="1490870"/>
            </a:xfrm>
            <a:prstGeom prst="round2Diag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2EDE8DE-97D5-96F9-DAC8-F9252027A735}"/>
                </a:ext>
              </a:extLst>
            </p:cNvPr>
            <p:cNvSpPr txBox="1"/>
            <p:nvPr/>
          </p:nvSpPr>
          <p:spPr>
            <a:xfrm>
              <a:off x="4224128" y="4949689"/>
              <a:ext cx="1188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ras Medium ITC" panose="020B0602030504020804" pitchFamily="34" charset="0"/>
                </a:rPr>
                <a:t>Chairman</a:t>
              </a:r>
              <a:endParaRPr lang="en-IN" dirty="0">
                <a:latin typeface="Eras Medium ITC" panose="020B06020305040208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3883023-EAE5-CFE1-D98A-70A665BF3AF9}"/>
              </a:ext>
            </a:extLst>
          </p:cNvPr>
          <p:cNvGrpSpPr/>
          <p:nvPr/>
        </p:nvGrpSpPr>
        <p:grpSpPr>
          <a:xfrm>
            <a:off x="6230421" y="3289856"/>
            <a:ext cx="1476424" cy="1679710"/>
            <a:chOff x="4065104" y="3508514"/>
            <a:chExt cx="1588897" cy="1860202"/>
          </a:xfrm>
        </p:grpSpPr>
        <p:sp>
          <p:nvSpPr>
            <p:cNvPr id="25" name="Rectangle: Diagonal Corners Rounded 24">
              <a:extLst>
                <a:ext uri="{FF2B5EF4-FFF2-40B4-BE49-F238E27FC236}">
                  <a16:creationId xmlns:a16="http://schemas.microsoft.com/office/drawing/2014/main" xmlns="" id="{1232B3CF-56BC-A091-361B-EBA224EDC637}"/>
                </a:ext>
              </a:extLst>
            </p:cNvPr>
            <p:cNvSpPr/>
            <p:nvPr/>
          </p:nvSpPr>
          <p:spPr>
            <a:xfrm>
              <a:off x="4065104" y="3508514"/>
              <a:ext cx="1500809" cy="1490870"/>
            </a:xfrm>
            <a:prstGeom prst="round2Diag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A0514D4-6329-E0CD-4190-F87BC8813798}"/>
                </a:ext>
              </a:extLst>
            </p:cNvPr>
            <p:cNvSpPr txBox="1"/>
            <p:nvPr/>
          </p:nvSpPr>
          <p:spPr>
            <a:xfrm>
              <a:off x="4065104" y="4999384"/>
              <a:ext cx="1588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ras Medium ITC" panose="020B0602030504020804" pitchFamily="34" charset="0"/>
                </a:rPr>
                <a:t>Co-Ordinator </a:t>
              </a:r>
              <a:endParaRPr lang="en-IN" dirty="0">
                <a:latin typeface="Eras Medium ITC" panose="020B06020305040208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8397AD6-C25A-6904-BAE5-E1E68E7A2A83}"/>
              </a:ext>
            </a:extLst>
          </p:cNvPr>
          <p:cNvGrpSpPr/>
          <p:nvPr/>
        </p:nvGrpSpPr>
        <p:grpSpPr>
          <a:xfrm>
            <a:off x="8067696" y="3289857"/>
            <a:ext cx="1840068" cy="1679710"/>
            <a:chOff x="3866994" y="3508514"/>
            <a:chExt cx="2013693" cy="1855191"/>
          </a:xfrm>
        </p:grpSpPr>
        <p:sp>
          <p:nvSpPr>
            <p:cNvPr id="28" name="Rectangle: Diagonal Corners Rounded 27">
              <a:extLst>
                <a:ext uri="{FF2B5EF4-FFF2-40B4-BE49-F238E27FC236}">
                  <a16:creationId xmlns:a16="http://schemas.microsoft.com/office/drawing/2014/main" xmlns="" id="{54B90D8E-FE16-C2C0-4534-9DB94CB0C989}"/>
                </a:ext>
              </a:extLst>
            </p:cNvPr>
            <p:cNvSpPr/>
            <p:nvPr/>
          </p:nvSpPr>
          <p:spPr>
            <a:xfrm>
              <a:off x="4065104" y="3508514"/>
              <a:ext cx="1500809" cy="1490870"/>
            </a:xfrm>
            <a:prstGeom prst="round2Diag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96E89D1-4984-3813-F9AA-A99B6AE7174F}"/>
                </a:ext>
              </a:extLst>
            </p:cNvPr>
            <p:cNvSpPr txBox="1"/>
            <p:nvPr/>
          </p:nvSpPr>
          <p:spPr>
            <a:xfrm>
              <a:off x="3866994" y="5055928"/>
              <a:ext cx="2013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Eras Medium ITC" panose="020B0602030504020804" pitchFamily="34" charset="0"/>
                </a:rPr>
                <a:t>Member- Management</a:t>
              </a:r>
              <a:endParaRPr lang="en-IN" sz="1400" dirty="0">
                <a:latin typeface="Eras Medium ITC" panose="020B06020305040208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21902B2-F547-1AB1-9059-808B0D9D57D9}"/>
              </a:ext>
            </a:extLst>
          </p:cNvPr>
          <p:cNvGrpSpPr/>
          <p:nvPr/>
        </p:nvGrpSpPr>
        <p:grpSpPr>
          <a:xfrm>
            <a:off x="10140463" y="3292947"/>
            <a:ext cx="1512532" cy="1676620"/>
            <a:chOff x="4065104" y="3508514"/>
            <a:chExt cx="1511020" cy="1855191"/>
          </a:xfrm>
        </p:grpSpPr>
        <p:sp>
          <p:nvSpPr>
            <p:cNvPr id="31" name="Rectangle: Diagonal Corners Rounded 30">
              <a:extLst>
                <a:ext uri="{FF2B5EF4-FFF2-40B4-BE49-F238E27FC236}">
                  <a16:creationId xmlns:a16="http://schemas.microsoft.com/office/drawing/2014/main" xmlns="" id="{40AC7975-CF80-D16B-2994-4F892A87D7BC}"/>
                </a:ext>
              </a:extLst>
            </p:cNvPr>
            <p:cNvSpPr/>
            <p:nvPr/>
          </p:nvSpPr>
          <p:spPr>
            <a:xfrm>
              <a:off x="4065104" y="3508514"/>
              <a:ext cx="1500809" cy="1490870"/>
            </a:xfrm>
            <a:prstGeom prst="round2Diag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BC03D1B-87E8-0909-BDA6-48363ABFBA95}"/>
                </a:ext>
              </a:extLst>
            </p:cNvPr>
            <p:cNvSpPr txBox="1"/>
            <p:nvPr/>
          </p:nvSpPr>
          <p:spPr>
            <a:xfrm>
              <a:off x="4065774" y="5055928"/>
              <a:ext cx="1510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Eras Medium ITC" panose="020B0602030504020804" pitchFamily="34" charset="0"/>
                </a:rPr>
                <a:t>Member- Faculty</a:t>
              </a:r>
              <a:endParaRPr lang="en-IN" sz="1400" dirty="0">
                <a:latin typeface="Eras Medium ITC" panose="020B06020305040208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95BF83B-4E3A-4DDC-E521-CB0E3BC079AC}"/>
              </a:ext>
            </a:extLst>
          </p:cNvPr>
          <p:cNvGrpSpPr/>
          <p:nvPr/>
        </p:nvGrpSpPr>
        <p:grpSpPr>
          <a:xfrm>
            <a:off x="4409827" y="4995962"/>
            <a:ext cx="7069069" cy="1769497"/>
            <a:chOff x="4409827" y="5145047"/>
            <a:chExt cx="7069069" cy="176949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5438DD68-9D14-7598-9BF2-7C23A347FC1E}"/>
                </a:ext>
              </a:extLst>
            </p:cNvPr>
            <p:cNvGrpSpPr/>
            <p:nvPr/>
          </p:nvGrpSpPr>
          <p:grpSpPr>
            <a:xfrm>
              <a:off x="4409827" y="5145047"/>
              <a:ext cx="1322785" cy="1712953"/>
              <a:chOff x="4243128" y="3606068"/>
              <a:chExt cx="1322785" cy="1712953"/>
            </a:xfrm>
          </p:grpSpPr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xmlns="" id="{D5C6A4C0-23F1-A532-C1D7-D1121885D0E1}"/>
                  </a:ext>
                </a:extLst>
              </p:cNvPr>
              <p:cNvSpPr/>
              <p:nvPr/>
            </p:nvSpPr>
            <p:spPr>
              <a:xfrm>
                <a:off x="4243128" y="3606068"/>
                <a:ext cx="1322785" cy="1393316"/>
              </a:xfrm>
              <a:prstGeom prst="round2Diag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10CE79A9-6074-9037-FBF7-5F7FAA612C22}"/>
                  </a:ext>
                </a:extLst>
              </p:cNvPr>
              <p:cNvSpPr txBox="1"/>
              <p:nvPr/>
            </p:nvSpPr>
            <p:spPr>
              <a:xfrm>
                <a:off x="4422908" y="4949689"/>
                <a:ext cx="1040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Eras Medium ITC" panose="020B0602030504020804" pitchFamily="34" charset="0"/>
                  </a:rPr>
                  <a:t>Member</a:t>
                </a:r>
                <a:endParaRPr lang="en-IN" dirty="0">
                  <a:latin typeface="Eras Medium ITC" panose="020B0602030504020804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E11B4F5-3E52-518E-2D98-BA9D02C705A4}"/>
                </a:ext>
              </a:extLst>
            </p:cNvPr>
            <p:cNvGrpSpPr/>
            <p:nvPr/>
          </p:nvGrpSpPr>
          <p:grpSpPr>
            <a:xfrm>
              <a:off x="6216482" y="5145047"/>
              <a:ext cx="1322785" cy="1712953"/>
              <a:chOff x="4243128" y="3606068"/>
              <a:chExt cx="1322785" cy="1712953"/>
            </a:xfrm>
          </p:grpSpPr>
          <p:sp>
            <p:nvSpPr>
              <p:cNvPr id="37" name="Rectangle: Diagonal Corners Rounded 36">
                <a:extLst>
                  <a:ext uri="{FF2B5EF4-FFF2-40B4-BE49-F238E27FC236}">
                    <a16:creationId xmlns:a16="http://schemas.microsoft.com/office/drawing/2014/main" xmlns="" id="{B799E198-4500-2F4D-1BAE-D2265196609A}"/>
                  </a:ext>
                </a:extLst>
              </p:cNvPr>
              <p:cNvSpPr/>
              <p:nvPr/>
            </p:nvSpPr>
            <p:spPr>
              <a:xfrm>
                <a:off x="4243128" y="3606068"/>
                <a:ext cx="1322785" cy="1393316"/>
              </a:xfrm>
              <a:prstGeom prst="round2Diag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88BDB05F-5BBD-7BC8-1C12-B5571D29336A}"/>
                  </a:ext>
                </a:extLst>
              </p:cNvPr>
              <p:cNvSpPr txBox="1"/>
              <p:nvPr/>
            </p:nvSpPr>
            <p:spPr>
              <a:xfrm>
                <a:off x="4422908" y="4949689"/>
                <a:ext cx="1040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Eras Medium ITC" panose="020B0602030504020804" pitchFamily="34" charset="0"/>
                  </a:rPr>
                  <a:t>Member</a:t>
                </a:r>
                <a:endParaRPr lang="en-IN" dirty="0">
                  <a:latin typeface="Eras Medium ITC" panose="020B06020305040208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48983034-FA58-9D46-A8B2-6136D6160D53}"/>
                </a:ext>
              </a:extLst>
            </p:cNvPr>
            <p:cNvGrpSpPr/>
            <p:nvPr/>
          </p:nvGrpSpPr>
          <p:grpSpPr>
            <a:xfrm>
              <a:off x="8135129" y="5201591"/>
              <a:ext cx="1322785" cy="1712953"/>
              <a:chOff x="4243128" y="3606068"/>
              <a:chExt cx="1322785" cy="1712953"/>
            </a:xfrm>
          </p:grpSpPr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xmlns="" id="{D0BBB360-2D9D-896F-367E-DD3589E9CC85}"/>
                  </a:ext>
                </a:extLst>
              </p:cNvPr>
              <p:cNvSpPr/>
              <p:nvPr/>
            </p:nvSpPr>
            <p:spPr>
              <a:xfrm>
                <a:off x="4243128" y="3606068"/>
                <a:ext cx="1322785" cy="1393316"/>
              </a:xfrm>
              <a:prstGeom prst="round2Diag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2CCFB4CA-3BDC-FD1C-1B8E-E2C4537A3EE2}"/>
                  </a:ext>
                </a:extLst>
              </p:cNvPr>
              <p:cNvSpPr txBox="1"/>
              <p:nvPr/>
            </p:nvSpPr>
            <p:spPr>
              <a:xfrm>
                <a:off x="4422908" y="4949689"/>
                <a:ext cx="1040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Eras Medium ITC" panose="020B0602030504020804" pitchFamily="34" charset="0"/>
                  </a:rPr>
                  <a:t>Member</a:t>
                </a:r>
                <a:endParaRPr lang="en-IN" dirty="0">
                  <a:latin typeface="Eras Medium ITC" panose="020B06020305040208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50548BEB-E790-456A-5CCA-20642688C383}"/>
                </a:ext>
              </a:extLst>
            </p:cNvPr>
            <p:cNvGrpSpPr/>
            <p:nvPr/>
          </p:nvGrpSpPr>
          <p:grpSpPr>
            <a:xfrm>
              <a:off x="10156111" y="5145047"/>
              <a:ext cx="1322785" cy="1712953"/>
              <a:chOff x="4243128" y="3606068"/>
              <a:chExt cx="1322785" cy="1712953"/>
            </a:xfrm>
          </p:grpSpPr>
          <p:sp>
            <p:nvSpPr>
              <p:cNvPr id="43" name="Rectangle: Diagonal Corners Rounded 42">
                <a:extLst>
                  <a:ext uri="{FF2B5EF4-FFF2-40B4-BE49-F238E27FC236}">
                    <a16:creationId xmlns:a16="http://schemas.microsoft.com/office/drawing/2014/main" xmlns="" id="{2924DA71-E0A1-FC19-99BB-A082E5B06FA9}"/>
                  </a:ext>
                </a:extLst>
              </p:cNvPr>
              <p:cNvSpPr/>
              <p:nvPr/>
            </p:nvSpPr>
            <p:spPr>
              <a:xfrm>
                <a:off x="4243128" y="3606068"/>
                <a:ext cx="1322785" cy="1393316"/>
              </a:xfrm>
              <a:prstGeom prst="round2Diag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7F137E9-52A5-D83D-24D0-B5AD1FCCFEB0}"/>
                  </a:ext>
                </a:extLst>
              </p:cNvPr>
              <p:cNvSpPr txBox="1"/>
              <p:nvPr/>
            </p:nvSpPr>
            <p:spPr>
              <a:xfrm>
                <a:off x="4422908" y="4949689"/>
                <a:ext cx="1040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Eras Medium ITC" panose="020B0602030504020804" pitchFamily="34" charset="0"/>
                  </a:rPr>
                  <a:t>Member</a:t>
                </a:r>
                <a:endParaRPr lang="en-IN" dirty="0">
                  <a:latin typeface="Eras Medium ITC" panose="020B0602030504020804" pitchFamily="34" charset="0"/>
                </a:endParaRPr>
              </a:p>
            </p:txBody>
          </p:sp>
        </p:grp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178611C-B6C7-FF40-9466-79C358C8B443}"/>
              </a:ext>
            </a:extLst>
          </p:cNvPr>
          <p:cNvCxnSpPr>
            <a:cxnSpLocks/>
          </p:cNvCxnSpPr>
          <p:nvPr/>
        </p:nvCxnSpPr>
        <p:spPr>
          <a:xfrm>
            <a:off x="743149" y="6765459"/>
            <a:ext cx="111992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76F5FDA-9CBD-D056-FDFA-E9C31A098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4426"/>
              </p:ext>
            </p:extLst>
          </p:nvPr>
        </p:nvGraphicFramePr>
        <p:xfrm>
          <a:off x="407502" y="2417171"/>
          <a:ext cx="11765078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14">
                  <a:extLst>
                    <a:ext uri="{9D8B030D-6E8A-4147-A177-3AD203B41FA5}">
                      <a16:colId xmlns:a16="http://schemas.microsoft.com/office/drawing/2014/main" xmlns="" val="306497604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374142901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908256753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670660288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602329711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xmlns="" val="35253389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25884736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56584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Home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About Us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Academic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Eras Demi ITC" panose="020B0805030504020804" pitchFamily="34" charset="0"/>
                        </a:rPr>
                        <a:t>NAAC</a:t>
                      </a:r>
                      <a:endParaRPr lang="en-IN" sz="2000" b="0" dirty="0">
                        <a:solidFill>
                          <a:schemeClr val="bg1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Library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Examination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Student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Facilities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670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82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96CB224-2522-B24E-404E-41A9EF4B68BD}"/>
              </a:ext>
            </a:extLst>
          </p:cNvPr>
          <p:cNvSpPr txBox="1">
            <a:spLocks/>
          </p:cNvSpPr>
          <p:nvPr/>
        </p:nvSpPr>
        <p:spPr>
          <a:xfrm>
            <a:off x="1659827" y="1080404"/>
            <a:ext cx="10203088" cy="134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Eras Medium ITC" panose="020B0602030504020804" pitchFamily="34" charset="0"/>
              </a:rPr>
              <a:t>Shikshan Vikas Mandal’s</a:t>
            </a:r>
            <a: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  <a:t>Shri S. H. Kelkar College of Arts, Commerce and Science Devgad </a:t>
            </a:r>
            <a:b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aiandra GD" panose="020E0502030308020204" pitchFamily="34" charset="0"/>
              </a:rPr>
              <a:t>Best College Awarded by University of Mumbai. </a:t>
            </a:r>
            <a:endParaRPr lang="en-IN" sz="30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095A24-E820-2B19-2EE7-938668EC21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" y="578480"/>
            <a:ext cx="1862690" cy="18626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F55C886-B909-A233-24FE-47C1FEA2F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43149"/>
              </p:ext>
            </p:extLst>
          </p:nvPr>
        </p:nvGraphicFramePr>
        <p:xfrm>
          <a:off x="1053550" y="113558"/>
          <a:ext cx="10684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70">
                  <a:extLst>
                    <a:ext uri="{9D8B030D-6E8A-4147-A177-3AD203B41FA5}">
                      <a16:colId xmlns:a16="http://schemas.microsoft.com/office/drawing/2014/main" xmlns="" val="146452588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4652196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3525578153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42098770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9304640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67832506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97561094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2407829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News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Achievements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Press Media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Photo Gallery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NIRF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Alumni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Login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Feedback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1938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421CD74-5F15-B54E-C2D5-2CD2F1A339CC}"/>
              </a:ext>
            </a:extLst>
          </p:cNvPr>
          <p:cNvGrpSpPr/>
          <p:nvPr/>
        </p:nvGrpSpPr>
        <p:grpSpPr>
          <a:xfrm>
            <a:off x="6797741" y="556891"/>
            <a:ext cx="5119279" cy="1027915"/>
            <a:chOff x="6509504" y="556891"/>
            <a:chExt cx="5119279" cy="10279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6461318-CE00-977A-B1BC-F1412420BC52}"/>
                </a:ext>
              </a:extLst>
            </p:cNvPr>
            <p:cNvGrpSpPr/>
            <p:nvPr/>
          </p:nvGrpSpPr>
          <p:grpSpPr>
            <a:xfrm>
              <a:off x="6509504" y="563571"/>
              <a:ext cx="2406516" cy="515173"/>
              <a:chOff x="5486165" y="570979"/>
              <a:chExt cx="2704038" cy="515173"/>
            </a:xfrm>
          </p:grpSpPr>
          <p:sp>
            <p:nvSpPr>
              <p:cNvPr id="16" name="Flowchart: Terminator 9">
                <a:extLst>
                  <a:ext uri="{FF2B5EF4-FFF2-40B4-BE49-F238E27FC236}">
                    <a16:creationId xmlns:a16="http://schemas.microsoft.com/office/drawing/2014/main" xmlns="" id="{8679A9D8-81B4-941B-3483-41A3A6A68847}"/>
                  </a:ext>
                </a:extLst>
              </p:cNvPr>
              <p:cNvSpPr/>
              <p:nvPr/>
            </p:nvSpPr>
            <p:spPr>
              <a:xfrm>
                <a:off x="5486165" y="571232"/>
                <a:ext cx="2704038" cy="514920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+</a:t>
                </a:r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919422071492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7" name="Graphic 16" descr="Speaker Phone">
                <a:extLst>
                  <a:ext uri="{FF2B5EF4-FFF2-40B4-BE49-F238E27FC236}">
                    <a16:creationId xmlns:a16="http://schemas.microsoft.com/office/drawing/2014/main" xmlns="" id="{D6B4B7AB-D812-F6E6-2B30-FA2EE91E6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54317" y="570979"/>
                <a:ext cx="496954" cy="496955"/>
              </a:xfrm>
              <a:prstGeom prst="flowChartOnlineStorage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B1B7977-3A24-DDD0-97AE-A696734C8150}"/>
                </a:ext>
              </a:extLst>
            </p:cNvPr>
            <p:cNvGrpSpPr/>
            <p:nvPr/>
          </p:nvGrpSpPr>
          <p:grpSpPr>
            <a:xfrm>
              <a:off x="8579210" y="556891"/>
              <a:ext cx="3049573" cy="527955"/>
              <a:chOff x="9249208" y="1075885"/>
              <a:chExt cx="2855432" cy="527955"/>
            </a:xfrm>
          </p:grpSpPr>
          <p:sp>
            <p:nvSpPr>
              <p:cNvPr id="14" name="Flowchart: Terminator 12">
                <a:extLst>
                  <a:ext uri="{FF2B5EF4-FFF2-40B4-BE49-F238E27FC236}">
                    <a16:creationId xmlns:a16="http://schemas.microsoft.com/office/drawing/2014/main" xmlns="" id="{E32F1F5B-896D-FAA2-A92D-44E57B7EA67D}"/>
                  </a:ext>
                </a:extLst>
              </p:cNvPr>
              <p:cNvSpPr/>
              <p:nvPr/>
            </p:nvSpPr>
            <p:spPr>
              <a:xfrm>
                <a:off x="9249208" y="1075885"/>
                <a:ext cx="2855432" cy="527955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dcdevgad@gmail.com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5" name="Graphic 14" descr="Email">
                <a:extLst>
                  <a:ext uri="{FF2B5EF4-FFF2-40B4-BE49-F238E27FC236}">
                    <a16:creationId xmlns:a16="http://schemas.microsoft.com/office/drawing/2014/main" xmlns="" id="{E1D3CC55-BC33-EC33-929E-BC20138A4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387757" y="1108779"/>
                <a:ext cx="401223" cy="401223"/>
              </a:xfrm>
              <a:prstGeom prst="flowChartOnlineStorage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B6BAED7-B3A1-4846-1230-5B0BADFD62D7}"/>
                </a:ext>
              </a:extLst>
            </p:cNvPr>
            <p:cNvGrpSpPr/>
            <p:nvPr/>
          </p:nvGrpSpPr>
          <p:grpSpPr>
            <a:xfrm>
              <a:off x="8169957" y="1147419"/>
              <a:ext cx="3454416" cy="437387"/>
              <a:chOff x="7710738" y="1703984"/>
              <a:chExt cx="3532046" cy="437387"/>
            </a:xfrm>
          </p:grpSpPr>
          <p:sp>
            <p:nvSpPr>
              <p:cNvPr id="12" name="Rectangle: Diagonal Corners Rounded 4">
                <a:extLst>
                  <a:ext uri="{FF2B5EF4-FFF2-40B4-BE49-F238E27FC236}">
                    <a16:creationId xmlns:a16="http://schemas.microsoft.com/office/drawing/2014/main" xmlns="" id="{ADE62459-D343-4EFC-780B-B939584ED54B}"/>
                  </a:ext>
                </a:extLst>
              </p:cNvPr>
              <p:cNvSpPr/>
              <p:nvPr/>
            </p:nvSpPr>
            <p:spPr>
              <a:xfrm>
                <a:off x="7710738" y="1703984"/>
                <a:ext cx="3532046" cy="437387"/>
              </a:xfrm>
              <a:prstGeom prst="flowChartOnlineStorag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3" name="Graphic 12" descr="Magnifying glass">
                <a:extLst>
                  <a:ext uri="{FF2B5EF4-FFF2-40B4-BE49-F238E27FC236}">
                    <a16:creationId xmlns:a16="http://schemas.microsoft.com/office/drawing/2014/main" xmlns="" id="{2782600B-7BAF-1FDD-A2CB-6DA21DB5D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71289" y="1772635"/>
                <a:ext cx="343469" cy="343469"/>
              </a:xfrm>
              <a:prstGeom prst="flowChartOnlineStorage">
                <a:avLst/>
              </a:prstGeom>
            </p:spPr>
          </p:pic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18858081-7210-31D8-F873-1E719899D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91125"/>
              </p:ext>
            </p:extLst>
          </p:nvPr>
        </p:nvGraphicFramePr>
        <p:xfrm>
          <a:off x="580497" y="3063596"/>
          <a:ext cx="2182581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81">
                  <a:extLst>
                    <a:ext uri="{9D8B030D-6E8A-4147-A177-3AD203B41FA5}">
                      <a16:colId xmlns:a16="http://schemas.microsoft.com/office/drawing/2014/main" xmlns="" val="429174895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About Library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3692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Librarian Desk</a:t>
                      </a:r>
                      <a:endParaRPr lang="en-IN" dirty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556552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Reference Books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051952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Periodicals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469624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e-resources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7700312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Current Affairs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253629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744F9C5C-BD6C-9F94-5B28-7D71066E5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79597"/>
              </p:ext>
            </p:extLst>
          </p:nvPr>
        </p:nvGraphicFramePr>
        <p:xfrm>
          <a:off x="2832652" y="3088107"/>
          <a:ext cx="8716628" cy="30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6628">
                  <a:extLst>
                    <a:ext uri="{9D8B030D-6E8A-4147-A177-3AD203B41FA5}">
                      <a16:colId xmlns:a16="http://schemas.microsoft.com/office/drawing/2014/main" xmlns="" val="3705658662"/>
                    </a:ext>
                  </a:extLst>
                </a:gridCol>
              </a:tblGrid>
              <a:tr h="302399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0958489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90E49C9-EB18-91EB-30FF-01DA8813059B}"/>
              </a:ext>
            </a:extLst>
          </p:cNvPr>
          <p:cNvGrpSpPr/>
          <p:nvPr/>
        </p:nvGrpSpPr>
        <p:grpSpPr>
          <a:xfrm>
            <a:off x="10048471" y="3088108"/>
            <a:ext cx="1500809" cy="1810507"/>
            <a:chOff x="4065104" y="3508514"/>
            <a:chExt cx="1500809" cy="1810507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xmlns="" id="{3FE803D8-7376-BDE4-E008-C69E7FCF867A}"/>
                </a:ext>
              </a:extLst>
            </p:cNvPr>
            <p:cNvSpPr/>
            <p:nvPr/>
          </p:nvSpPr>
          <p:spPr>
            <a:xfrm>
              <a:off x="4065104" y="3508514"/>
              <a:ext cx="1500809" cy="1490870"/>
            </a:xfrm>
            <a:prstGeom prst="round2Diag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352EA2A-E9A2-6D6A-40BD-69144811383D}"/>
                </a:ext>
              </a:extLst>
            </p:cNvPr>
            <p:cNvSpPr txBox="1"/>
            <p:nvPr/>
          </p:nvSpPr>
          <p:spPr>
            <a:xfrm>
              <a:off x="4224128" y="4949689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ras Medium ITC" panose="020B0602030504020804" pitchFamily="34" charset="0"/>
                </a:rPr>
                <a:t>Librarian</a:t>
              </a:r>
              <a:endParaRPr lang="en-IN" dirty="0">
                <a:latin typeface="Eras Medium ITC" panose="020B06020305040208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3E8D6C7-C08B-A35B-CF60-C99132FA056B}"/>
              </a:ext>
            </a:extLst>
          </p:cNvPr>
          <p:cNvCxnSpPr>
            <a:cxnSpLocks/>
          </p:cNvCxnSpPr>
          <p:nvPr/>
        </p:nvCxnSpPr>
        <p:spPr>
          <a:xfrm>
            <a:off x="538841" y="6153755"/>
            <a:ext cx="111992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78BF7B6-D788-1BA4-0002-592D8B139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52373"/>
              </p:ext>
            </p:extLst>
          </p:nvPr>
        </p:nvGraphicFramePr>
        <p:xfrm>
          <a:off x="109330" y="2496683"/>
          <a:ext cx="11765078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14">
                  <a:extLst>
                    <a:ext uri="{9D8B030D-6E8A-4147-A177-3AD203B41FA5}">
                      <a16:colId xmlns:a16="http://schemas.microsoft.com/office/drawing/2014/main" xmlns="" val="306497604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374142901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908256753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670660288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602329711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xmlns="" val="35253389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25884736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56584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Home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About Us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Academic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NAAC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Eras Demi ITC" panose="020B0805030504020804" pitchFamily="34" charset="0"/>
                        </a:rPr>
                        <a:t>Library</a:t>
                      </a:r>
                      <a:endParaRPr lang="en-IN" sz="2000" b="0" dirty="0">
                        <a:solidFill>
                          <a:schemeClr val="bg1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Examination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Student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Facilities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670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74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23E7C04-DB6A-3FD3-42EE-E7385BA89350}"/>
              </a:ext>
            </a:extLst>
          </p:cNvPr>
          <p:cNvSpPr txBox="1">
            <a:spLocks/>
          </p:cNvSpPr>
          <p:nvPr/>
        </p:nvSpPr>
        <p:spPr>
          <a:xfrm>
            <a:off x="1679699" y="1080404"/>
            <a:ext cx="10203088" cy="134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Eras Medium ITC" panose="020B0602030504020804" pitchFamily="34" charset="0"/>
              </a:rPr>
              <a:t>Shikshan Vikas Mandal’s</a:t>
            </a:r>
            <a: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  <a:t>Shri S. H. Kelkar College of Arts, Commerce and Science Devgad </a:t>
            </a:r>
            <a:b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aiandra GD" panose="020E0502030308020204" pitchFamily="34" charset="0"/>
              </a:rPr>
              <a:t>Best College Awarded by University of Mumbai. </a:t>
            </a:r>
            <a:endParaRPr lang="en-IN" sz="30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73C68C-D581-67D8-AA5F-A46729FC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" y="578480"/>
            <a:ext cx="1862690" cy="18626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8C7E17F-8042-424A-BAE9-9F4159649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29131"/>
              </p:ext>
            </p:extLst>
          </p:nvPr>
        </p:nvGraphicFramePr>
        <p:xfrm>
          <a:off x="1073422" y="113558"/>
          <a:ext cx="10684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70">
                  <a:extLst>
                    <a:ext uri="{9D8B030D-6E8A-4147-A177-3AD203B41FA5}">
                      <a16:colId xmlns:a16="http://schemas.microsoft.com/office/drawing/2014/main" xmlns="" val="146452588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4652196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3525578153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42098770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9304640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67832506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97561094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2407829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News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Achievements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Press Media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Photo Gallery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NIRF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Alumni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Login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Feedback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1938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DEED4DA-AE2C-111B-933E-966A499A3BEF}"/>
              </a:ext>
            </a:extLst>
          </p:cNvPr>
          <p:cNvGrpSpPr/>
          <p:nvPr/>
        </p:nvGrpSpPr>
        <p:grpSpPr>
          <a:xfrm>
            <a:off x="6817613" y="556891"/>
            <a:ext cx="5119279" cy="1027915"/>
            <a:chOff x="6509504" y="556891"/>
            <a:chExt cx="5119279" cy="10279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6CA8D73-1FA7-3E71-D27C-1C1F97313B21}"/>
                </a:ext>
              </a:extLst>
            </p:cNvPr>
            <p:cNvGrpSpPr/>
            <p:nvPr/>
          </p:nvGrpSpPr>
          <p:grpSpPr>
            <a:xfrm>
              <a:off x="6509504" y="563571"/>
              <a:ext cx="2406516" cy="515173"/>
              <a:chOff x="5486165" y="570979"/>
              <a:chExt cx="2704038" cy="515173"/>
            </a:xfrm>
          </p:grpSpPr>
          <p:sp>
            <p:nvSpPr>
              <p:cNvPr id="16" name="Flowchart: Terminator 9">
                <a:extLst>
                  <a:ext uri="{FF2B5EF4-FFF2-40B4-BE49-F238E27FC236}">
                    <a16:creationId xmlns:a16="http://schemas.microsoft.com/office/drawing/2014/main" xmlns="" id="{8369B47E-1549-6CFD-C0C8-9D2A5DFB82B5}"/>
                  </a:ext>
                </a:extLst>
              </p:cNvPr>
              <p:cNvSpPr/>
              <p:nvPr/>
            </p:nvSpPr>
            <p:spPr>
              <a:xfrm>
                <a:off x="5486165" y="571232"/>
                <a:ext cx="2704038" cy="514920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+</a:t>
                </a:r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919422071492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7" name="Graphic 16" descr="Speaker Phone">
                <a:extLst>
                  <a:ext uri="{FF2B5EF4-FFF2-40B4-BE49-F238E27FC236}">
                    <a16:creationId xmlns:a16="http://schemas.microsoft.com/office/drawing/2014/main" xmlns="" id="{002A44DE-AF6F-0FA7-419C-63C9AE46D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54317" y="570979"/>
                <a:ext cx="496954" cy="496955"/>
              </a:xfrm>
              <a:prstGeom prst="flowChartOnlineStorage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4E608C6-1FFE-30D7-8000-7B56E6F8BEF1}"/>
                </a:ext>
              </a:extLst>
            </p:cNvPr>
            <p:cNvGrpSpPr/>
            <p:nvPr/>
          </p:nvGrpSpPr>
          <p:grpSpPr>
            <a:xfrm>
              <a:off x="8579210" y="556891"/>
              <a:ext cx="3049573" cy="527955"/>
              <a:chOff x="9249208" y="1075885"/>
              <a:chExt cx="2855432" cy="527955"/>
            </a:xfrm>
          </p:grpSpPr>
          <p:sp>
            <p:nvSpPr>
              <p:cNvPr id="14" name="Flowchart: Terminator 12">
                <a:extLst>
                  <a:ext uri="{FF2B5EF4-FFF2-40B4-BE49-F238E27FC236}">
                    <a16:creationId xmlns:a16="http://schemas.microsoft.com/office/drawing/2014/main" xmlns="" id="{EED23A4F-5E08-95F9-4DFE-216FEFA8D3DF}"/>
                  </a:ext>
                </a:extLst>
              </p:cNvPr>
              <p:cNvSpPr/>
              <p:nvPr/>
            </p:nvSpPr>
            <p:spPr>
              <a:xfrm>
                <a:off x="9249208" y="1075885"/>
                <a:ext cx="2855432" cy="527955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dcdevgad@gmail.com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5" name="Graphic 14" descr="Email">
                <a:extLst>
                  <a:ext uri="{FF2B5EF4-FFF2-40B4-BE49-F238E27FC236}">
                    <a16:creationId xmlns:a16="http://schemas.microsoft.com/office/drawing/2014/main" xmlns="" id="{FBD9B6DE-63B5-704C-B124-9F6864915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387757" y="1108779"/>
                <a:ext cx="401223" cy="401223"/>
              </a:xfrm>
              <a:prstGeom prst="flowChartOnlineStorage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2793AD8-B099-0FD8-4810-A8BDF458EE73}"/>
                </a:ext>
              </a:extLst>
            </p:cNvPr>
            <p:cNvGrpSpPr/>
            <p:nvPr/>
          </p:nvGrpSpPr>
          <p:grpSpPr>
            <a:xfrm>
              <a:off x="8169957" y="1147419"/>
              <a:ext cx="3454416" cy="437387"/>
              <a:chOff x="7710738" y="1703984"/>
              <a:chExt cx="3532046" cy="437387"/>
            </a:xfrm>
          </p:grpSpPr>
          <p:sp>
            <p:nvSpPr>
              <p:cNvPr id="12" name="Rectangle: Diagonal Corners Rounded 4">
                <a:extLst>
                  <a:ext uri="{FF2B5EF4-FFF2-40B4-BE49-F238E27FC236}">
                    <a16:creationId xmlns:a16="http://schemas.microsoft.com/office/drawing/2014/main" xmlns="" id="{C58A16EE-0F34-8ECE-ABFE-81B6C1C9EE21}"/>
                  </a:ext>
                </a:extLst>
              </p:cNvPr>
              <p:cNvSpPr/>
              <p:nvPr/>
            </p:nvSpPr>
            <p:spPr>
              <a:xfrm>
                <a:off x="7710738" y="1703984"/>
                <a:ext cx="3532046" cy="437387"/>
              </a:xfrm>
              <a:prstGeom prst="flowChartOnlineStorag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3" name="Graphic 12" descr="Magnifying glass">
                <a:extLst>
                  <a:ext uri="{FF2B5EF4-FFF2-40B4-BE49-F238E27FC236}">
                    <a16:creationId xmlns:a16="http://schemas.microsoft.com/office/drawing/2014/main" xmlns="" id="{532474C9-76E1-50D7-51E2-6894DB8CA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71289" y="1772635"/>
                <a:ext cx="343469" cy="343469"/>
              </a:xfrm>
              <a:prstGeom prst="flowChartOnlineStorage">
                <a:avLst/>
              </a:prstGeom>
            </p:spPr>
          </p:pic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B49C3BF0-BA53-44FA-A89F-C6B85A455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420490"/>
              </p:ext>
            </p:extLst>
          </p:nvPr>
        </p:nvGraphicFramePr>
        <p:xfrm>
          <a:off x="4049323" y="3048221"/>
          <a:ext cx="63627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391">
                  <a:extLst>
                    <a:ext uri="{9D8B030D-6E8A-4147-A177-3AD203B41FA5}">
                      <a16:colId xmlns:a16="http://schemas.microsoft.com/office/drawing/2014/main" xmlns="" val="1411321985"/>
                    </a:ext>
                  </a:extLst>
                </a:gridCol>
                <a:gridCol w="3181391">
                  <a:extLst>
                    <a:ext uri="{9D8B030D-6E8A-4147-A177-3AD203B41FA5}">
                      <a16:colId xmlns:a16="http://schemas.microsoft.com/office/drawing/2014/main" xmlns="" val="3715872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Eras Medium ITC" panose="020B0602030504020804" pitchFamily="34" charset="0"/>
                        </a:rPr>
                        <a:t>Admission 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Co-curricular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86911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C8C9F2FF-985C-8ED8-11F8-2179B9972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59389"/>
              </p:ext>
            </p:extLst>
          </p:nvPr>
        </p:nvGraphicFramePr>
        <p:xfrm>
          <a:off x="849243" y="3303214"/>
          <a:ext cx="3001286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286">
                  <a:extLst>
                    <a:ext uri="{9D8B030D-6E8A-4147-A177-3AD203B41FA5}">
                      <a16:colId xmlns:a16="http://schemas.microsoft.com/office/drawing/2014/main" xmlns="" val="44514805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Admission Procedure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2727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Prospectus 2026-27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354218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Code of Conduct</a:t>
                      </a:r>
                      <a:endParaRPr lang="en-IN" b="1" dirty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6730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Quick Links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879351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6369CE3-8C6B-41C4-C203-96BA7114B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120873"/>
              </p:ext>
            </p:extLst>
          </p:nvPr>
        </p:nvGraphicFramePr>
        <p:xfrm>
          <a:off x="3894382" y="4239214"/>
          <a:ext cx="3186043" cy="14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043">
                  <a:extLst>
                    <a:ext uri="{9D8B030D-6E8A-4147-A177-3AD203B41FA5}">
                      <a16:colId xmlns:a16="http://schemas.microsoft.com/office/drawing/2014/main" xmlns="" val="179857383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Anti Ragging Cell (ARC)</a:t>
                      </a:r>
                      <a:endParaRPr lang="en-IN" dirty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36217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ICC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1455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Attendance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841743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8418AE64-0576-39F6-423B-DD0FE6CF5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67150"/>
              </p:ext>
            </p:extLst>
          </p:nvPr>
        </p:nvGraphicFramePr>
        <p:xfrm>
          <a:off x="7121385" y="4239213"/>
          <a:ext cx="4775756" cy="242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756">
                  <a:extLst>
                    <a:ext uri="{9D8B030D-6E8A-4147-A177-3AD203B41FA5}">
                      <a16:colId xmlns:a16="http://schemas.microsoft.com/office/drawing/2014/main" xmlns="" val="2878487205"/>
                    </a:ext>
                  </a:extLst>
                </a:gridCol>
              </a:tblGrid>
              <a:tr h="24200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Detaille Information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041905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7B7420D-90C4-354B-BA26-BC1D139D0DEA}"/>
              </a:ext>
            </a:extLst>
          </p:cNvPr>
          <p:cNvCxnSpPr>
            <a:cxnSpLocks/>
          </p:cNvCxnSpPr>
          <p:nvPr/>
        </p:nvCxnSpPr>
        <p:spPr>
          <a:xfrm>
            <a:off x="369880" y="6660649"/>
            <a:ext cx="111992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A14F15B-FB5A-53CE-36E4-6B15EF807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46165"/>
              </p:ext>
            </p:extLst>
          </p:nvPr>
        </p:nvGraphicFramePr>
        <p:xfrm>
          <a:off x="309213" y="2454115"/>
          <a:ext cx="11765078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14">
                  <a:extLst>
                    <a:ext uri="{9D8B030D-6E8A-4147-A177-3AD203B41FA5}">
                      <a16:colId xmlns:a16="http://schemas.microsoft.com/office/drawing/2014/main" xmlns="" val="306497604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374142901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908256753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670660288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602329711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xmlns="" val="35253389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25884736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56584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Home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About Us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Academic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NAAC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Library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Examination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Eras Demi ITC" panose="020B0805030504020804" pitchFamily="34" charset="0"/>
                        </a:rPr>
                        <a:t>Student</a:t>
                      </a:r>
                      <a:endParaRPr lang="en-IN" sz="2000" b="0" dirty="0">
                        <a:solidFill>
                          <a:schemeClr val="bg1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Facilities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670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82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23C754-A2E3-9F54-485A-3BB433ACD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04CCCEE-0820-DB0B-8E77-1525F62B257B}"/>
              </a:ext>
            </a:extLst>
          </p:cNvPr>
          <p:cNvSpPr txBox="1">
            <a:spLocks/>
          </p:cNvSpPr>
          <p:nvPr/>
        </p:nvSpPr>
        <p:spPr>
          <a:xfrm>
            <a:off x="1679699" y="1080404"/>
            <a:ext cx="10203088" cy="134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Eras Medium ITC" panose="020B0602030504020804" pitchFamily="34" charset="0"/>
              </a:rPr>
              <a:t>Shikshan Vikas Mandal’s</a:t>
            </a:r>
            <a: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  <a:t>Shri S. H. Kelkar College of Arts, Commerce and Science Devgad </a:t>
            </a:r>
            <a:b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aiandra GD" panose="020E0502030308020204" pitchFamily="34" charset="0"/>
              </a:rPr>
              <a:t>Best College Awarded by University of Mumbai. </a:t>
            </a:r>
            <a:endParaRPr lang="en-IN" sz="30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DBFE0C-6BF6-5055-7C22-475817A1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" y="578480"/>
            <a:ext cx="1862690" cy="18626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90CDC7C-89D6-FD14-F3F6-999305B59D63}"/>
              </a:ext>
            </a:extLst>
          </p:cNvPr>
          <p:cNvGraphicFramePr>
            <a:graphicFrameLocks noGrp="1"/>
          </p:cNvGraphicFramePr>
          <p:nvPr/>
        </p:nvGraphicFramePr>
        <p:xfrm>
          <a:off x="1073422" y="113558"/>
          <a:ext cx="10684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70">
                  <a:extLst>
                    <a:ext uri="{9D8B030D-6E8A-4147-A177-3AD203B41FA5}">
                      <a16:colId xmlns:a16="http://schemas.microsoft.com/office/drawing/2014/main" xmlns="" val="146452588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4652196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3525578153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42098770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9304640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67832506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97561094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2407829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News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Achievements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Press Media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Photo Gallery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NIRF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Alumni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Login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Feedback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1938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DC8ECD-3348-E8AF-CBA3-9C74816078E4}"/>
              </a:ext>
            </a:extLst>
          </p:cNvPr>
          <p:cNvGrpSpPr/>
          <p:nvPr/>
        </p:nvGrpSpPr>
        <p:grpSpPr>
          <a:xfrm>
            <a:off x="6817613" y="556891"/>
            <a:ext cx="5119279" cy="1027915"/>
            <a:chOff x="6509504" y="556891"/>
            <a:chExt cx="5119279" cy="10279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520745F-A37C-9BDC-218C-288A039830CB}"/>
                </a:ext>
              </a:extLst>
            </p:cNvPr>
            <p:cNvGrpSpPr/>
            <p:nvPr/>
          </p:nvGrpSpPr>
          <p:grpSpPr>
            <a:xfrm>
              <a:off x="6509504" y="563571"/>
              <a:ext cx="2406516" cy="515173"/>
              <a:chOff x="5486165" y="570979"/>
              <a:chExt cx="2704038" cy="515173"/>
            </a:xfrm>
          </p:grpSpPr>
          <p:sp>
            <p:nvSpPr>
              <p:cNvPr id="16" name="Flowchart: Terminator 9">
                <a:extLst>
                  <a:ext uri="{FF2B5EF4-FFF2-40B4-BE49-F238E27FC236}">
                    <a16:creationId xmlns:a16="http://schemas.microsoft.com/office/drawing/2014/main" xmlns="" id="{D4FD657E-98F9-EE06-340D-FCB81226D6AC}"/>
                  </a:ext>
                </a:extLst>
              </p:cNvPr>
              <p:cNvSpPr/>
              <p:nvPr/>
            </p:nvSpPr>
            <p:spPr>
              <a:xfrm>
                <a:off x="5486165" y="571232"/>
                <a:ext cx="2704038" cy="514920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+</a:t>
                </a:r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919422071492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7" name="Graphic 16" descr="Speaker Phone">
                <a:extLst>
                  <a:ext uri="{FF2B5EF4-FFF2-40B4-BE49-F238E27FC236}">
                    <a16:creationId xmlns:a16="http://schemas.microsoft.com/office/drawing/2014/main" xmlns="" id="{172ECC25-01A3-A21F-9F28-093C17349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54317" y="570979"/>
                <a:ext cx="496954" cy="496955"/>
              </a:xfrm>
              <a:prstGeom prst="flowChartOnlineStorage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384351E-A58A-1F2B-FDC6-45DC9D76660C}"/>
                </a:ext>
              </a:extLst>
            </p:cNvPr>
            <p:cNvGrpSpPr/>
            <p:nvPr/>
          </p:nvGrpSpPr>
          <p:grpSpPr>
            <a:xfrm>
              <a:off x="8579210" y="556891"/>
              <a:ext cx="3049573" cy="527955"/>
              <a:chOff x="9249208" y="1075885"/>
              <a:chExt cx="2855432" cy="527955"/>
            </a:xfrm>
          </p:grpSpPr>
          <p:sp>
            <p:nvSpPr>
              <p:cNvPr id="14" name="Flowchart: Terminator 12">
                <a:extLst>
                  <a:ext uri="{FF2B5EF4-FFF2-40B4-BE49-F238E27FC236}">
                    <a16:creationId xmlns:a16="http://schemas.microsoft.com/office/drawing/2014/main" xmlns="" id="{915A737D-51DF-CD9F-DC43-701F79656139}"/>
                  </a:ext>
                </a:extLst>
              </p:cNvPr>
              <p:cNvSpPr/>
              <p:nvPr/>
            </p:nvSpPr>
            <p:spPr>
              <a:xfrm>
                <a:off x="9249208" y="1075885"/>
                <a:ext cx="2855432" cy="527955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dcdevgad@gmail.com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5" name="Graphic 14" descr="Email">
                <a:extLst>
                  <a:ext uri="{FF2B5EF4-FFF2-40B4-BE49-F238E27FC236}">
                    <a16:creationId xmlns:a16="http://schemas.microsoft.com/office/drawing/2014/main" xmlns="" id="{59993BAE-D3D7-C332-AF02-A6F6CA60F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387757" y="1108779"/>
                <a:ext cx="401223" cy="401223"/>
              </a:xfrm>
              <a:prstGeom prst="flowChartOnlineStorage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B1AE3E4-AC2E-AC26-1229-CBA9FF3E2364}"/>
                </a:ext>
              </a:extLst>
            </p:cNvPr>
            <p:cNvGrpSpPr/>
            <p:nvPr/>
          </p:nvGrpSpPr>
          <p:grpSpPr>
            <a:xfrm>
              <a:off x="8169957" y="1147419"/>
              <a:ext cx="3454416" cy="437387"/>
              <a:chOff x="7710738" y="1703984"/>
              <a:chExt cx="3532046" cy="437387"/>
            </a:xfrm>
          </p:grpSpPr>
          <p:sp>
            <p:nvSpPr>
              <p:cNvPr id="12" name="Rectangle: Diagonal Corners Rounded 4">
                <a:extLst>
                  <a:ext uri="{FF2B5EF4-FFF2-40B4-BE49-F238E27FC236}">
                    <a16:creationId xmlns:a16="http://schemas.microsoft.com/office/drawing/2014/main" xmlns="" id="{44A1A72A-148A-27BA-0E36-10CFF87ACD54}"/>
                  </a:ext>
                </a:extLst>
              </p:cNvPr>
              <p:cNvSpPr/>
              <p:nvPr/>
            </p:nvSpPr>
            <p:spPr>
              <a:xfrm>
                <a:off x="7710738" y="1703984"/>
                <a:ext cx="3532046" cy="437387"/>
              </a:xfrm>
              <a:prstGeom prst="flowChartOnlineStorag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3" name="Graphic 12" descr="Magnifying glass">
                <a:extLst>
                  <a:ext uri="{FF2B5EF4-FFF2-40B4-BE49-F238E27FC236}">
                    <a16:creationId xmlns:a16="http://schemas.microsoft.com/office/drawing/2014/main" xmlns="" id="{2F8853A0-9D7F-AD31-F94F-0E86348D5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71289" y="1772635"/>
                <a:ext cx="343469" cy="343469"/>
              </a:xfrm>
              <a:prstGeom prst="flowChartOnlineStorage">
                <a:avLst/>
              </a:prstGeom>
            </p:spPr>
          </p:pic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FAEE2288-E237-D737-F953-BDB471B52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21961"/>
              </p:ext>
            </p:extLst>
          </p:nvPr>
        </p:nvGraphicFramePr>
        <p:xfrm>
          <a:off x="4049323" y="3048221"/>
          <a:ext cx="63627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391">
                  <a:extLst>
                    <a:ext uri="{9D8B030D-6E8A-4147-A177-3AD203B41FA5}">
                      <a16:colId xmlns:a16="http://schemas.microsoft.com/office/drawing/2014/main" xmlns="" val="1411321985"/>
                    </a:ext>
                  </a:extLst>
                </a:gridCol>
                <a:gridCol w="3181391">
                  <a:extLst>
                    <a:ext uri="{9D8B030D-6E8A-4147-A177-3AD203B41FA5}">
                      <a16:colId xmlns:a16="http://schemas.microsoft.com/office/drawing/2014/main" xmlns="" val="3715872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Admission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Eras Medium ITC" panose="020B0602030504020804" pitchFamily="34" charset="0"/>
                        </a:rPr>
                        <a:t>Co-curricular 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86911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3AD33DFB-CB80-4AD0-9B64-32950C4C1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80361"/>
              </p:ext>
            </p:extLst>
          </p:nvPr>
        </p:nvGraphicFramePr>
        <p:xfrm>
          <a:off x="849243" y="3303214"/>
          <a:ext cx="3001286" cy="32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286">
                  <a:extLst>
                    <a:ext uri="{9D8B030D-6E8A-4147-A177-3AD203B41FA5}">
                      <a16:colId xmlns:a16="http://schemas.microsoft.com/office/drawing/2014/main" xmlns="" val="44514805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Eras Medium ITC" panose="020B0602030504020804" pitchFamily="34" charset="0"/>
                        </a:rPr>
                        <a:t> Career Katta</a:t>
                      </a: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2727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 Cultural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354218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 DLLE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6730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 Gymkhana and Sports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44879351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 NCC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4373975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 NSS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792416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Eras Medium ITC" panose="020B0602030504020804" pitchFamily="34" charset="0"/>
                        </a:rPr>
                        <a:t> Placement Cell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038881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0E349774-EBA8-81B2-7400-00DFF7840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06824"/>
              </p:ext>
            </p:extLst>
          </p:nvPr>
        </p:nvGraphicFramePr>
        <p:xfrm>
          <a:off x="3850529" y="3478542"/>
          <a:ext cx="3186043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043">
                  <a:extLst>
                    <a:ext uri="{9D8B030D-6E8A-4147-A177-3AD203B41FA5}">
                      <a16:colId xmlns:a16="http://schemas.microsoft.com/office/drawing/2014/main" xmlns="" val="179857383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About Career Katta</a:t>
                      </a:r>
                      <a:endParaRPr lang="en-IN" dirty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36217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Joining Procedure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1455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Career Sansad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84174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Career Katta Committee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2511042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DE19A234-A3B5-C923-667C-1B7E4FB69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1071"/>
              </p:ext>
            </p:extLst>
          </p:nvPr>
        </p:nvGraphicFramePr>
        <p:xfrm>
          <a:off x="7121385" y="4239213"/>
          <a:ext cx="4775756" cy="242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756">
                  <a:extLst>
                    <a:ext uri="{9D8B030D-6E8A-4147-A177-3AD203B41FA5}">
                      <a16:colId xmlns:a16="http://schemas.microsoft.com/office/drawing/2014/main" xmlns="" val="2878487205"/>
                    </a:ext>
                  </a:extLst>
                </a:gridCol>
              </a:tblGrid>
              <a:tr h="24200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Detaille Information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041905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E68DA7CB-9CF7-E85A-8199-73FF53A38B02}"/>
              </a:ext>
            </a:extLst>
          </p:cNvPr>
          <p:cNvCxnSpPr>
            <a:cxnSpLocks/>
          </p:cNvCxnSpPr>
          <p:nvPr/>
        </p:nvCxnSpPr>
        <p:spPr>
          <a:xfrm>
            <a:off x="369880" y="6660649"/>
            <a:ext cx="111992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F6FA13D-D58E-4180-83DB-05F685441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62357"/>
              </p:ext>
            </p:extLst>
          </p:nvPr>
        </p:nvGraphicFramePr>
        <p:xfrm>
          <a:off x="369880" y="2458467"/>
          <a:ext cx="11765078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14">
                  <a:extLst>
                    <a:ext uri="{9D8B030D-6E8A-4147-A177-3AD203B41FA5}">
                      <a16:colId xmlns:a16="http://schemas.microsoft.com/office/drawing/2014/main" xmlns="" val="306497604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374142901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908256753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670660288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602329711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xmlns="" val="35253389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25884736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56584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Home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About Us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Academic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NAAC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Library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Examination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Eras Demi ITC" panose="020B0805030504020804" pitchFamily="34" charset="0"/>
                        </a:rPr>
                        <a:t>Student</a:t>
                      </a:r>
                      <a:endParaRPr lang="en-IN" sz="2000" b="0" dirty="0">
                        <a:solidFill>
                          <a:schemeClr val="bg1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Facilities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670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4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B0C0E8-320C-B9D8-C65D-13292D2FF20D}"/>
              </a:ext>
            </a:extLst>
          </p:cNvPr>
          <p:cNvSpPr txBox="1">
            <a:spLocks/>
          </p:cNvSpPr>
          <p:nvPr/>
        </p:nvSpPr>
        <p:spPr>
          <a:xfrm>
            <a:off x="1560431" y="1189733"/>
            <a:ext cx="10203088" cy="134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Eras Medium ITC" panose="020B0602030504020804" pitchFamily="34" charset="0"/>
              </a:rPr>
              <a:t>Shikshan Vikas Mandal’s</a:t>
            </a:r>
            <a: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Eras Medium ITC" panose="020B06020305040208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  <a:t>Shri S. H. Kelkar College of Arts, Commerce and Science Devgad </a:t>
            </a:r>
            <a:br>
              <a:rPr lang="en-US" sz="2800" b="1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aiandra GD" panose="020E0502030308020204" pitchFamily="34" charset="0"/>
              </a:rPr>
              <a:t>Best College Awarded by University of Mumbai. </a:t>
            </a:r>
            <a:endParaRPr lang="en-IN" sz="30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17ECB6-1260-197B-0BE5-24DB0EF7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5" y="469151"/>
            <a:ext cx="1862690" cy="18626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76EB5E6-564B-8887-A6D9-253EA8970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99098"/>
              </p:ext>
            </p:extLst>
          </p:nvPr>
        </p:nvGraphicFramePr>
        <p:xfrm>
          <a:off x="1123117" y="113558"/>
          <a:ext cx="106845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570">
                  <a:extLst>
                    <a:ext uri="{9D8B030D-6E8A-4147-A177-3AD203B41FA5}">
                      <a16:colId xmlns:a16="http://schemas.microsoft.com/office/drawing/2014/main" xmlns="" val="146452588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4652196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3525578153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42098770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930464047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67832506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2975610948"/>
                    </a:ext>
                  </a:extLst>
                </a:gridCol>
                <a:gridCol w="1335570">
                  <a:extLst>
                    <a:ext uri="{9D8B030D-6E8A-4147-A177-3AD203B41FA5}">
                      <a16:colId xmlns:a16="http://schemas.microsoft.com/office/drawing/2014/main" xmlns="" val="12407829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News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Achievements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Press Media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Photo Gallery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NIRF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Alumni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Login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Feedback</a:t>
                      </a:r>
                      <a:endParaRPr lang="en-IN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1938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080FA4C-CFD8-FB80-A7E8-3DDDAA5BEDC9}"/>
              </a:ext>
            </a:extLst>
          </p:cNvPr>
          <p:cNvGrpSpPr/>
          <p:nvPr/>
        </p:nvGrpSpPr>
        <p:grpSpPr>
          <a:xfrm>
            <a:off x="6867308" y="556891"/>
            <a:ext cx="5119279" cy="1027915"/>
            <a:chOff x="6509504" y="556891"/>
            <a:chExt cx="5119279" cy="10279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B845632-2000-EE21-97CF-1BFF8A7157D1}"/>
                </a:ext>
              </a:extLst>
            </p:cNvPr>
            <p:cNvGrpSpPr/>
            <p:nvPr/>
          </p:nvGrpSpPr>
          <p:grpSpPr>
            <a:xfrm>
              <a:off x="6509504" y="563571"/>
              <a:ext cx="2406516" cy="515173"/>
              <a:chOff x="5486165" y="570979"/>
              <a:chExt cx="2704038" cy="515173"/>
            </a:xfrm>
          </p:grpSpPr>
          <p:sp>
            <p:nvSpPr>
              <p:cNvPr id="16" name="Flowchart: Terminator 9">
                <a:extLst>
                  <a:ext uri="{FF2B5EF4-FFF2-40B4-BE49-F238E27FC236}">
                    <a16:creationId xmlns:a16="http://schemas.microsoft.com/office/drawing/2014/main" xmlns="" id="{5F6FB2A2-EBD0-717A-21D6-54215F974B4A}"/>
                  </a:ext>
                </a:extLst>
              </p:cNvPr>
              <p:cNvSpPr/>
              <p:nvPr/>
            </p:nvSpPr>
            <p:spPr>
              <a:xfrm>
                <a:off x="5486165" y="571232"/>
                <a:ext cx="2704038" cy="514920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+</a:t>
                </a:r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919422071492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7" name="Graphic 16" descr="Speaker Phone">
                <a:extLst>
                  <a:ext uri="{FF2B5EF4-FFF2-40B4-BE49-F238E27FC236}">
                    <a16:creationId xmlns:a16="http://schemas.microsoft.com/office/drawing/2014/main" xmlns="" id="{668F1070-4BD9-EDC3-4CB6-F27AE4013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654317" y="570979"/>
                <a:ext cx="496954" cy="496955"/>
              </a:xfrm>
              <a:prstGeom prst="flowChartOnlineStorage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C3F931F-5E9F-243D-E192-B5624009A5C1}"/>
                </a:ext>
              </a:extLst>
            </p:cNvPr>
            <p:cNvGrpSpPr/>
            <p:nvPr/>
          </p:nvGrpSpPr>
          <p:grpSpPr>
            <a:xfrm>
              <a:off x="8579210" y="556891"/>
              <a:ext cx="3049573" cy="527955"/>
              <a:chOff x="9249208" y="1075885"/>
              <a:chExt cx="2855432" cy="527955"/>
            </a:xfrm>
          </p:grpSpPr>
          <p:sp>
            <p:nvSpPr>
              <p:cNvPr id="14" name="Flowchart: Terminator 12">
                <a:extLst>
                  <a:ext uri="{FF2B5EF4-FFF2-40B4-BE49-F238E27FC236}">
                    <a16:creationId xmlns:a16="http://schemas.microsoft.com/office/drawing/2014/main" xmlns="" id="{0167402E-EA80-E2D7-6B90-49AE4D4D0D7C}"/>
                  </a:ext>
                </a:extLst>
              </p:cNvPr>
              <p:cNvSpPr/>
              <p:nvPr/>
            </p:nvSpPr>
            <p:spPr>
              <a:xfrm>
                <a:off x="9249208" y="1075885"/>
                <a:ext cx="2855432" cy="527955"/>
              </a:xfrm>
              <a:prstGeom prst="flowChartOnlineStorage">
                <a:avLst/>
              </a:prstGeom>
              <a:solidFill>
                <a:srgbClr val="002060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dcdevgad@gmail.com</a:t>
                </a:r>
                <a:endParaRPr lang="en-IN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  <p:pic>
            <p:nvPicPr>
              <p:cNvPr id="15" name="Graphic 14" descr="Email">
                <a:extLst>
                  <a:ext uri="{FF2B5EF4-FFF2-40B4-BE49-F238E27FC236}">
                    <a16:creationId xmlns:a16="http://schemas.microsoft.com/office/drawing/2014/main" xmlns="" id="{F50D04EE-64C4-0348-1477-25059A2EE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387757" y="1108779"/>
                <a:ext cx="401223" cy="401223"/>
              </a:xfrm>
              <a:prstGeom prst="flowChartOnlineStorage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E87038-51B5-50F4-699E-183E0B46714A}"/>
                </a:ext>
              </a:extLst>
            </p:cNvPr>
            <p:cNvGrpSpPr/>
            <p:nvPr/>
          </p:nvGrpSpPr>
          <p:grpSpPr>
            <a:xfrm>
              <a:off x="8169957" y="1147419"/>
              <a:ext cx="3454416" cy="437387"/>
              <a:chOff x="7710738" y="1703984"/>
              <a:chExt cx="3532046" cy="437387"/>
            </a:xfrm>
          </p:grpSpPr>
          <p:sp>
            <p:nvSpPr>
              <p:cNvPr id="12" name="Rectangle: Diagonal Corners Rounded 4">
                <a:extLst>
                  <a:ext uri="{FF2B5EF4-FFF2-40B4-BE49-F238E27FC236}">
                    <a16:creationId xmlns:a16="http://schemas.microsoft.com/office/drawing/2014/main" xmlns="" id="{4C36672C-3AE9-0467-73A0-FD19C5476D52}"/>
                  </a:ext>
                </a:extLst>
              </p:cNvPr>
              <p:cNvSpPr/>
              <p:nvPr/>
            </p:nvSpPr>
            <p:spPr>
              <a:xfrm>
                <a:off x="7710738" y="1703984"/>
                <a:ext cx="3532046" cy="437387"/>
              </a:xfrm>
              <a:prstGeom prst="flowChartOnlineStorag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3" name="Graphic 12" descr="Magnifying glass">
                <a:extLst>
                  <a:ext uri="{FF2B5EF4-FFF2-40B4-BE49-F238E27FC236}">
                    <a16:creationId xmlns:a16="http://schemas.microsoft.com/office/drawing/2014/main" xmlns="" id="{C97C9F53-76E1-6C99-0CA8-BF12D41F7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71289" y="1772635"/>
                <a:ext cx="343469" cy="343469"/>
              </a:xfrm>
              <a:prstGeom prst="flowChartOnlineStorage">
                <a:avLst/>
              </a:prstGeom>
            </p:spPr>
          </p:pic>
        </p:grp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B2617A2-5413-C15F-628A-83D621B1AA54}"/>
              </a:ext>
            </a:extLst>
          </p:cNvPr>
          <p:cNvCxnSpPr>
            <a:cxnSpLocks/>
          </p:cNvCxnSpPr>
          <p:nvPr/>
        </p:nvCxnSpPr>
        <p:spPr>
          <a:xfrm>
            <a:off x="496364" y="6670586"/>
            <a:ext cx="111992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A9E34E18-BC6E-E0AF-2BC8-2E61CABBB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39467"/>
              </p:ext>
            </p:extLst>
          </p:nvPr>
        </p:nvGraphicFramePr>
        <p:xfrm>
          <a:off x="824671" y="2972683"/>
          <a:ext cx="2544694" cy="356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44694">
                  <a:extLst>
                    <a:ext uri="{9D8B030D-6E8A-4147-A177-3AD203B41FA5}">
                      <a16:colId xmlns:a16="http://schemas.microsoft.com/office/drawing/2014/main" xmlns="" val="372241627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 dirty="0">
                          <a:effectLst/>
                          <a:latin typeface="Eras Medium ITC" panose="020B0602030504020804" pitchFamily="34" charset="0"/>
                        </a:rPr>
                        <a:t> Auditorium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36179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 dirty="0">
                          <a:effectLst/>
                          <a:latin typeface="Eras Medium ITC" panose="020B0602030504020804" pitchFamily="34" charset="0"/>
                        </a:rPr>
                        <a:t> Cafeteria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82397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 dirty="0">
                          <a:effectLst/>
                          <a:latin typeface="Eras Medium ITC" panose="020B0602030504020804" pitchFamily="34" charset="0"/>
                        </a:rPr>
                        <a:t> CCTV Surveillance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8613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 dirty="0">
                          <a:effectLst/>
                          <a:latin typeface="Eras Medium ITC" panose="020B0602030504020804" pitchFamily="34" charset="0"/>
                        </a:rPr>
                        <a:t> Girls Common Room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2434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 dirty="0">
                          <a:solidFill>
                            <a:schemeClr val="bg1"/>
                          </a:solidFill>
                          <a:effectLst/>
                          <a:latin typeface="Eras Medium ITC" panose="020B0602030504020804" pitchFamily="34" charset="0"/>
                        </a:rPr>
                        <a:t> Gymkhana</a:t>
                      </a:r>
                      <a:endParaRPr lang="en-IN" sz="1800" b="0" i="0" u="none" strike="noStrike" dirty="0">
                        <a:solidFill>
                          <a:schemeClr val="bg1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67507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 dirty="0">
                          <a:effectLst/>
                          <a:latin typeface="Eras Medium ITC" panose="020B0602030504020804" pitchFamily="34" charset="0"/>
                        </a:rPr>
                        <a:t> Hostels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8098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 dirty="0">
                          <a:effectLst/>
                          <a:latin typeface="Eras Medium ITC" panose="020B0602030504020804" pitchFamily="34" charset="0"/>
                        </a:rPr>
                        <a:t> ICT enabled Classroom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75782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 dirty="0">
                          <a:effectLst/>
                          <a:latin typeface="Eras Medium ITC" panose="020B0602030504020804" pitchFamily="34" charset="0"/>
                        </a:rPr>
                        <a:t> Laboratories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4229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 dirty="0">
                          <a:effectLst/>
                          <a:latin typeface="Eras Medium ITC" panose="020B0602030504020804" pitchFamily="34" charset="0"/>
                        </a:rPr>
                        <a:t> Multifunctional Ground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3214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 dirty="0">
                          <a:effectLst/>
                          <a:latin typeface="Eras Medium ITC" panose="020B0602030504020804" pitchFamily="34" charset="0"/>
                        </a:rPr>
                        <a:t> Parking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11864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800" u="none" strike="noStrike">
                          <a:effectLst/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n-IN" sz="1800" u="none" strike="noStrike" smtClean="0">
                          <a:effectLst/>
                          <a:latin typeface="Eras Medium ITC" panose="020B0602030504020804" pitchFamily="34" charset="0"/>
                        </a:rPr>
                        <a:t>Sick </a:t>
                      </a:r>
                      <a:r>
                        <a:rPr lang="en-IN" sz="1800" u="none" strike="noStrike" dirty="0">
                          <a:effectLst/>
                          <a:latin typeface="Eras Medium ITC" panose="020B0602030504020804" pitchFamily="34" charset="0"/>
                        </a:rPr>
                        <a:t>/ Rest room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Eras Medium ITC" panose="020B06020305040208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22021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C9E02A45-2170-FDB1-2BFC-6C6C9AC3E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6557"/>
              </p:ext>
            </p:extLst>
          </p:nvPr>
        </p:nvGraphicFramePr>
        <p:xfrm>
          <a:off x="3527832" y="4250615"/>
          <a:ext cx="293756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565">
                  <a:extLst>
                    <a:ext uri="{9D8B030D-6E8A-4147-A177-3AD203B41FA5}">
                      <a16:colId xmlns:a16="http://schemas.microsoft.com/office/drawing/2014/main" xmlns="" val="2464848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About Gymkhana 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279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Facilities 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7464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Code of Conduct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3300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Gymkhana Committee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264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Gallery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391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Eras Medium ITC" panose="020B0602030504020804" pitchFamily="34" charset="0"/>
                        </a:rPr>
                        <a:t>Registration </a:t>
                      </a:r>
                      <a:endParaRPr lang="en-IN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77865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A1F1BA7D-8454-BF1D-C6BF-90857A55E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18439"/>
              </p:ext>
            </p:extLst>
          </p:nvPr>
        </p:nvGraphicFramePr>
        <p:xfrm>
          <a:off x="6623864" y="3111136"/>
          <a:ext cx="5219154" cy="3364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9154">
                  <a:extLst>
                    <a:ext uri="{9D8B030D-6E8A-4147-A177-3AD203B41FA5}">
                      <a16:colId xmlns:a16="http://schemas.microsoft.com/office/drawing/2014/main" xmlns="" val="267295246"/>
                    </a:ext>
                  </a:extLst>
                </a:gridCol>
              </a:tblGrid>
              <a:tr h="3364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Eras Medium ITC" panose="020B0602030504020804" pitchFamily="34" charset="0"/>
                        </a:rPr>
                        <a:t>Detaille Information </a:t>
                      </a:r>
                      <a:endParaRPr lang="en-IN" dirty="0">
                        <a:solidFill>
                          <a:srgbClr val="002060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endParaRPr lang="en-IN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284156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DD3215E-6F01-336B-7711-C7C3652DA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030748"/>
              </p:ext>
            </p:extLst>
          </p:nvPr>
        </p:nvGraphicFramePr>
        <p:xfrm>
          <a:off x="337930" y="2398442"/>
          <a:ext cx="11765078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14">
                  <a:extLst>
                    <a:ext uri="{9D8B030D-6E8A-4147-A177-3AD203B41FA5}">
                      <a16:colId xmlns:a16="http://schemas.microsoft.com/office/drawing/2014/main" xmlns="" val="306497604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374142901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908256753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670660288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602329711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xmlns="" val="35253389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2588473602"/>
                    </a:ext>
                  </a:extLst>
                </a:gridCol>
                <a:gridCol w="1427814">
                  <a:extLst>
                    <a:ext uri="{9D8B030D-6E8A-4147-A177-3AD203B41FA5}">
                      <a16:colId xmlns:a16="http://schemas.microsoft.com/office/drawing/2014/main" xmlns="" val="156584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Home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About Us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Academic 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NAAC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Library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Examination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Eras Demi ITC" panose="020B0805030504020804" pitchFamily="34" charset="0"/>
                        </a:rPr>
                        <a:t>Student</a:t>
                      </a:r>
                      <a:endParaRPr lang="en-IN" sz="2000" b="0" dirty="0">
                        <a:solidFill>
                          <a:srgbClr val="002060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Eras Demi ITC" panose="020B0805030504020804" pitchFamily="34" charset="0"/>
                        </a:rPr>
                        <a:t>Facilities</a:t>
                      </a:r>
                      <a:endParaRPr lang="en-IN" sz="2000" b="0" dirty="0">
                        <a:solidFill>
                          <a:schemeClr val="bg1"/>
                        </a:solidFill>
                        <a:latin typeface="Eras Demi ITC" panose="020B08050305040208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670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790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528</Words>
  <Application>Microsoft Office PowerPoint</Application>
  <PresentationFormat>Widescreen</PresentationFormat>
  <Paragraphs>314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Aparajita</vt:lpstr>
      <vt:lpstr>Arial</vt:lpstr>
      <vt:lpstr>Arial Black</vt:lpstr>
      <vt:lpstr>Calibri</vt:lpstr>
      <vt:lpstr>Calibri Light</vt:lpstr>
      <vt:lpstr>Eras Bold ITC</vt:lpstr>
      <vt:lpstr>Eras Demi ITC</vt:lpstr>
      <vt:lpstr>Eras Medium ITC</vt:lpstr>
      <vt:lpstr>Maiandra GD</vt:lpstr>
      <vt:lpstr>Office Theme</vt:lpstr>
      <vt:lpstr>Shikshan Vikas Mandal’s Shri S. H. Kelkar College of Arts, Commerce and Science Devgad  Best College Awarded by University of Mumbai.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Shikshan Vikas Mandal’s Shri S. H. Kelkar College of Arts, Commerce and Science Devgad  Best College Awarded by University of Mumbai. </dc:title>
  <dc:creator>Nilesh Wankhade</dc:creator>
  <cp:lastModifiedBy>Microsoft account</cp:lastModifiedBy>
  <cp:revision>18</cp:revision>
  <dcterms:created xsi:type="dcterms:W3CDTF">2025-09-20T08:05:45Z</dcterms:created>
  <dcterms:modified xsi:type="dcterms:W3CDTF">2025-09-25T14:41:04Z</dcterms:modified>
</cp:coreProperties>
</file>